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7" r:id="rId3"/>
    <p:sldId id="259" r:id="rId4"/>
    <p:sldId id="294" r:id="rId5"/>
    <p:sldId id="296" r:id="rId6"/>
    <p:sldId id="260" r:id="rId7"/>
    <p:sldId id="261" r:id="rId8"/>
    <p:sldId id="262" r:id="rId9"/>
    <p:sldId id="278" r:id="rId10"/>
    <p:sldId id="263" r:id="rId11"/>
    <p:sldId id="265" r:id="rId12"/>
    <p:sldId id="279" r:id="rId13"/>
    <p:sldId id="283" r:id="rId14"/>
    <p:sldId id="284" r:id="rId15"/>
    <p:sldId id="285" r:id="rId16"/>
    <p:sldId id="295" r:id="rId17"/>
    <p:sldId id="268" r:id="rId18"/>
    <p:sldId id="276" r:id="rId19"/>
    <p:sldId id="269" r:id="rId20"/>
    <p:sldId id="270" r:id="rId21"/>
    <p:sldId id="272" r:id="rId22"/>
    <p:sldId id="267" r:id="rId23"/>
    <p:sldId id="273" r:id="rId24"/>
    <p:sldId id="275" r:id="rId25"/>
    <p:sldId id="293" r:id="rId26"/>
  </p:sldIdLst>
  <p:sldSz cx="9144000" cy="6858000" type="screen4x3"/>
  <p:notesSz cx="7099300" cy="10234613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egoe UI" pitchFamily="34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egoe UI" pitchFamily="34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egoe UI" pitchFamily="34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egoe UI" pitchFamily="34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egoe U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U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U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U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U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B4F0"/>
    <a:srgbClr val="05B4F5"/>
    <a:srgbClr val="05B2F0"/>
    <a:srgbClr val="01B2F0"/>
    <a:srgbClr val="15C2FF"/>
    <a:srgbClr val="00B2F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41" autoAdjust="0"/>
    <p:restoredTop sz="86444" autoAdjust="0"/>
  </p:normalViewPr>
  <p:slideViewPr>
    <p:cSldViewPr>
      <p:cViewPr varScale="1">
        <p:scale>
          <a:sx n="50" d="100"/>
          <a:sy n="50" d="100"/>
        </p:scale>
        <p:origin x="132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EE1DB-8CFA-4903-B0E4-36D80071E327}" type="datetimeFigureOut">
              <a:rPr lang="nl-NL" smtClean="0"/>
              <a:pPr/>
              <a:t>9-9-2017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284F9-C662-430A-B170-A7A7E4B9C88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8418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69919" indent="-29612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84491" indent="-23689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58287" indent="-23689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32084" indent="-23689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05880" indent="-236898" defTabSz="4737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79676" indent="-236898" defTabSz="4737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53473" indent="-236898" defTabSz="4737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27269" indent="-236898" defTabSz="4737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B36EBEC-2E50-46BD-BB6A-000A3C8C2905}" type="slidenum">
              <a:rPr lang="nl-NL">
                <a:solidFill>
                  <a:prstClr val="black"/>
                </a:solidFill>
              </a:rPr>
              <a:pPr eaLnBrk="1" hangingPunct="1"/>
              <a:t>12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51607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69919" indent="-29612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84491" indent="-23689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58287" indent="-23689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32084" indent="-23689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05880" indent="-236898" defTabSz="4737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79676" indent="-236898" defTabSz="4737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53473" indent="-236898" defTabSz="4737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27269" indent="-236898" defTabSz="4737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2EF2950-5B7E-42CF-BF93-388DF68B2C75}" type="slidenum">
              <a:rPr lang="nl-NL">
                <a:solidFill>
                  <a:prstClr val="black"/>
                </a:solidFill>
              </a:rPr>
              <a:pPr eaLnBrk="1" hangingPunct="1"/>
              <a:t>14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0959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284F9-C662-430A-B170-A7A7E4B9C88A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4684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mtClean="0"/>
              <a:t>http://www.youtube.com/watch?v=pPmsOvSA5hQ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D4785D-87EC-487A-9BD7-7990AFDE731B}" type="slidenum">
              <a:rPr lang="en-US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0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nl-NL" smtClean="0"/>
              <a:t>Klik om het opmaakprofiel van de modelondertitel te bewerken</a:t>
            </a:r>
            <a:endParaRPr lang="es-ES"/>
          </a:p>
        </p:txBody>
      </p:sp>
      <p:pic>
        <p:nvPicPr>
          <p:cNvPr id="4111" name="Picture 15" descr="ppt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76938"/>
            <a:ext cx="9144000" cy="8810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51613" y="274638"/>
            <a:ext cx="1908175" cy="560228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27088" y="274638"/>
            <a:ext cx="5572125" cy="560228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 userDrawn="1"/>
        </p:nvSpPr>
        <p:spPr bwMode="auto">
          <a:xfrm>
            <a:off x="2625725" y="6005513"/>
            <a:ext cx="62642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457200" eaLnBrk="1" hangingPunct="1">
              <a:defRPr/>
            </a:pPr>
            <a:endParaRPr lang="nl-NL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4775" y="838080"/>
            <a:ext cx="3568181" cy="2585202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83808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0998444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>
            <a:spLocks noChangeArrowheads="1"/>
          </p:cNvSpPr>
          <p:nvPr userDrawn="1"/>
        </p:nvSpPr>
        <p:spPr bwMode="auto">
          <a:xfrm>
            <a:off x="828675" y="643890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457200" eaLnBrk="1" hangingPunct="1">
              <a:defRPr/>
            </a:pPr>
            <a:endParaRPr lang="nl-NL" smtClean="0">
              <a:solidFill>
                <a:prstClr val="whit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994829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0410929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2063" y="274638"/>
            <a:ext cx="690245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62063" y="1600200"/>
            <a:ext cx="690245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076264"/>
      </p:ext>
    </p:extLst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15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27088" y="1600200"/>
            <a:ext cx="374015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9638" y="1600200"/>
            <a:ext cx="374015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274638"/>
            <a:ext cx="763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600200"/>
            <a:ext cx="76327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Klik om de opmaakprofielen van de modeltekst te bewerken</a:t>
            </a:r>
          </a:p>
          <a:p>
            <a:pPr lvl="1"/>
            <a:r>
              <a:rPr lang="es-ES" smtClean="0"/>
              <a:t>Tweede niveau</a:t>
            </a:r>
          </a:p>
          <a:p>
            <a:pPr lvl="2"/>
            <a:r>
              <a:rPr lang="es-ES" smtClean="0"/>
              <a:t>Derde niveau</a:t>
            </a:r>
          </a:p>
          <a:p>
            <a:pPr lvl="3"/>
            <a:r>
              <a:rPr lang="es-ES" smtClean="0"/>
              <a:t>Vierde niveau</a:t>
            </a:r>
          </a:p>
          <a:p>
            <a:pPr lvl="4"/>
            <a:r>
              <a:rPr lang="es-ES" smtClean="0"/>
              <a:t>Vijfde niveau</a:t>
            </a:r>
          </a:p>
        </p:txBody>
      </p:sp>
      <p:pic>
        <p:nvPicPr>
          <p:cNvPr id="1047" name="Picture 23" descr="ppt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76938"/>
            <a:ext cx="9144000" cy="8810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5C2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5C2FF"/>
          </a:solidFill>
          <a:latin typeface="Segoe UI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5C2FF"/>
          </a:solidFill>
          <a:latin typeface="Segoe UI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5C2FF"/>
          </a:solidFill>
          <a:latin typeface="Segoe UI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5C2FF"/>
          </a:solidFill>
          <a:latin typeface="Segoe UI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5C2FF"/>
          </a:solidFill>
          <a:latin typeface="Segoe UI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5C2FF"/>
          </a:solidFill>
          <a:latin typeface="Segoe UI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5C2FF"/>
          </a:solidFill>
          <a:latin typeface="Segoe UI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5C2FF"/>
          </a:solidFill>
          <a:latin typeface="Segoe UI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15C2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15C2FF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5C2FF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15C2FF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15C2FF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15C2F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15C2F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15C2F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15C2FF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262063" y="274638"/>
            <a:ext cx="6902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262063" y="1600200"/>
            <a:ext cx="69024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pic>
        <p:nvPicPr>
          <p:cNvPr id="1028" name="Afbeelding 6" descr="balk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6600"/>
            <a:ext cx="9144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3857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cut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93D3"/>
          </a:solidFill>
          <a:latin typeface="Verdana"/>
          <a:ea typeface="Verdana" pitchFamily="34" charset="0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93D3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93D3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93D3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93D3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rgbClr val="0093D3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rgbClr val="0093D3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rgbClr val="0093D3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rgbClr val="0093D3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093D3"/>
          </a:solidFill>
          <a:latin typeface="Verdana"/>
          <a:ea typeface="Verdana" pitchFamily="34" charset="0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0093D3"/>
          </a:solidFill>
          <a:latin typeface="Verdana"/>
          <a:ea typeface="Verdana" pitchFamily="34" charset="0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0093D3"/>
          </a:solidFill>
          <a:latin typeface="Verdana"/>
          <a:ea typeface="Verdana" pitchFamily="34" charset="0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0093D3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0093D3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cnsf.nl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veiligehanden.nl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4" name="Rectangle 78"/>
          <p:cNvSpPr>
            <a:spLocks noGrp="1" noChangeArrowheads="1"/>
          </p:cNvSpPr>
          <p:nvPr>
            <p:ph type="title"/>
          </p:nvPr>
        </p:nvSpPr>
        <p:spPr>
          <a:xfrm>
            <a:off x="827088" y="765175"/>
            <a:ext cx="7488237" cy="2217738"/>
          </a:xfrm>
          <a:noFill/>
        </p:spPr>
        <p:txBody>
          <a:bodyPr/>
          <a:lstStyle/>
          <a:p>
            <a:r>
              <a:rPr lang="es-ES" sz="3600" b="1" dirty="0" smtClean="0"/>
              <a:t/>
            </a:r>
            <a:br>
              <a:rPr lang="es-ES" sz="3600" b="1" dirty="0" smtClean="0"/>
            </a:br>
            <a:r>
              <a:rPr lang="es-ES" sz="3600" b="1" dirty="0" smtClean="0"/>
              <a:t/>
            </a:r>
            <a:br>
              <a:rPr lang="es-ES" sz="3600" b="1" dirty="0" smtClean="0"/>
            </a:br>
            <a:r>
              <a:rPr lang="es-ES" b="1" dirty="0"/>
              <a:t/>
            </a:r>
            <a:br>
              <a:rPr lang="es-ES" b="1" dirty="0"/>
            </a:br>
            <a:r>
              <a:rPr lang="es-ES" sz="6000" b="1" dirty="0" smtClean="0"/>
              <a:t/>
            </a:r>
            <a:br>
              <a:rPr lang="es-ES" sz="6000" b="1" dirty="0" smtClean="0"/>
            </a:br>
            <a:r>
              <a:rPr lang="es-ES" sz="6000" b="1" dirty="0" smtClean="0"/>
              <a:t/>
            </a:r>
            <a:br>
              <a:rPr lang="es-ES" sz="6000" b="1" dirty="0" smtClean="0"/>
            </a:br>
            <a:r>
              <a:rPr lang="es-ES" sz="2400" b="1" dirty="0"/>
              <a:t/>
            </a:r>
            <a:br>
              <a:rPr lang="es-ES" sz="2400" b="1" dirty="0"/>
            </a:br>
            <a:endParaRPr lang="es-ES" sz="6000" b="1" dirty="0"/>
          </a:p>
        </p:txBody>
      </p:sp>
      <p:sp>
        <p:nvSpPr>
          <p:cNvPr id="9295" name="Rectangle 79"/>
          <p:cNvSpPr>
            <a:spLocks noGrp="1" noChangeArrowheads="1"/>
          </p:cNvSpPr>
          <p:nvPr>
            <p:ph type="body" idx="1"/>
          </p:nvPr>
        </p:nvSpPr>
        <p:spPr>
          <a:xfrm>
            <a:off x="827584" y="3932213"/>
            <a:ext cx="8229600" cy="1296987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s-ES" b="1" dirty="0" smtClean="0"/>
              <a:t>Marijke</a:t>
            </a:r>
            <a:r>
              <a:rPr lang="es-ES" b="1" baseline="0" dirty="0" smtClean="0"/>
              <a:t> Mahieu</a:t>
            </a:r>
          </a:p>
          <a:p>
            <a:pPr>
              <a:buFontTx/>
              <a:buNone/>
            </a:pPr>
            <a:r>
              <a:rPr lang="es-ES" b="1" baseline="0" dirty="0" smtClean="0"/>
              <a:t>Vertrouwenspersoon/adviseur</a:t>
            </a:r>
          </a:p>
          <a:p>
            <a:pPr>
              <a:buFontTx/>
              <a:buNone/>
            </a:pPr>
            <a:r>
              <a:rPr lang="es-ES" b="1" baseline="0" dirty="0" smtClean="0"/>
              <a:t>NOC*NSF</a:t>
            </a:r>
            <a:endParaRPr lang="es-ES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006698" cy="220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NOC*NSF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Vertrouwenspunt Sport: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0900-2025590</a:t>
            </a:r>
          </a:p>
          <a:p>
            <a:r>
              <a:rPr lang="en-US" dirty="0" smtClean="0"/>
              <a:t>p</a:t>
            </a:r>
            <a:r>
              <a:rPr lang="nl-NL" dirty="0" err="1" smtClean="0"/>
              <a:t>oule</a:t>
            </a:r>
            <a:r>
              <a:rPr lang="nl-NL" dirty="0" smtClean="0"/>
              <a:t> v</a:t>
            </a:r>
            <a:r>
              <a:rPr lang="en-US" dirty="0" err="1" smtClean="0"/>
              <a:t>ertrouwenspersonen</a:t>
            </a:r>
            <a:r>
              <a:rPr lang="en-US" dirty="0" smtClean="0"/>
              <a:t> </a:t>
            </a:r>
            <a:r>
              <a:rPr lang="nl-NL" dirty="0" smtClean="0"/>
              <a:t>en adviseurs</a:t>
            </a:r>
          </a:p>
          <a:p>
            <a:r>
              <a:rPr lang="en-US" dirty="0" smtClean="0"/>
              <a:t>o</a:t>
            </a:r>
            <a:r>
              <a:rPr lang="nl-NL" dirty="0" err="1" smtClean="0"/>
              <a:t>ndersteuning</a:t>
            </a:r>
            <a:r>
              <a:rPr lang="nl-NL" dirty="0" smtClean="0"/>
              <a:t> &amp; advisering </a:t>
            </a:r>
            <a:r>
              <a:rPr lang="en-US" dirty="0" err="1" smtClean="0"/>
              <a:t>verenigingen</a:t>
            </a:r>
            <a:r>
              <a:rPr lang="en-US" dirty="0" smtClean="0"/>
              <a:t> en </a:t>
            </a:r>
            <a:r>
              <a:rPr lang="nl-NL" dirty="0" smtClean="0"/>
              <a:t>bonden </a:t>
            </a:r>
          </a:p>
          <a:p>
            <a:r>
              <a:rPr lang="en-US" dirty="0" smtClean="0"/>
              <a:t>b</a:t>
            </a:r>
            <a:r>
              <a:rPr lang="nl-NL" dirty="0" err="1" smtClean="0"/>
              <a:t>ondsopleiding</a:t>
            </a:r>
            <a:r>
              <a:rPr lang="nl-NL" dirty="0" smtClean="0"/>
              <a:t> &amp; kadertraining</a:t>
            </a:r>
          </a:p>
          <a:p>
            <a:r>
              <a:rPr lang="nl-NL" dirty="0" smtClean="0"/>
              <a:t>gedragsregels</a:t>
            </a:r>
          </a:p>
          <a:p>
            <a:r>
              <a:rPr lang="en-US" dirty="0" smtClean="0"/>
              <a:t>v</a:t>
            </a:r>
            <a:r>
              <a:rPr lang="nl-NL" dirty="0" err="1" smtClean="0"/>
              <a:t>oorlichtingsmateriaal</a:t>
            </a:r>
            <a:r>
              <a:rPr lang="nl-NL" dirty="0" smtClean="0"/>
              <a:t> </a:t>
            </a:r>
          </a:p>
          <a:p>
            <a:r>
              <a:rPr lang="nl-NL" dirty="0" smtClean="0"/>
              <a:t>Tuchtreglement, zwarte lijst, V.O.G.</a:t>
            </a:r>
          </a:p>
          <a:p>
            <a:r>
              <a:rPr lang="nl-NL" dirty="0" smtClean="0"/>
              <a:t>Instituut voor sportrechtspraak (ISR)</a:t>
            </a:r>
          </a:p>
          <a:p>
            <a:r>
              <a:rPr lang="nl-NL" dirty="0" smtClean="0"/>
              <a:t>Cursus vertrouwenscontactpersonen</a:t>
            </a:r>
          </a:p>
          <a:p>
            <a:r>
              <a:rPr lang="nl-NL" dirty="0" smtClean="0"/>
              <a:t>Onderzoek door Commissie de Vries</a:t>
            </a:r>
          </a:p>
          <a:p>
            <a:pPr>
              <a:buFontTx/>
              <a:buNone/>
            </a:pPr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996952"/>
            <a:ext cx="2638425" cy="173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Verdana" pitchFamily="34" charset="0"/>
                <a:cs typeface="Verdana" pitchFamily="34" charset="0"/>
              </a:rPr>
              <a:t>cijfers</a:t>
            </a:r>
          </a:p>
        </p:txBody>
      </p:sp>
      <p:sp>
        <p:nvSpPr>
          <p:cNvPr id="10243" name="Tijdelijke aanduiding voor inhoud 2"/>
          <p:cNvSpPr>
            <a:spLocks noGrp="1"/>
          </p:cNvSpPr>
          <p:nvPr>
            <p:ph idx="1"/>
          </p:nvPr>
        </p:nvSpPr>
        <p:spPr>
          <a:xfrm>
            <a:off x="977900" y="1000125"/>
            <a:ext cx="9048750" cy="5126038"/>
          </a:xfrm>
        </p:spPr>
        <p:txBody>
          <a:bodyPr/>
          <a:lstStyle/>
          <a:p>
            <a:pPr>
              <a:buFont typeface="Arial" charset="0"/>
              <a:buNone/>
            </a:pPr>
            <a:endParaRPr lang="nl-NL" sz="2000" dirty="0" smtClean="0">
              <a:latin typeface="Verdana" pitchFamily="34" charset="0"/>
              <a:cs typeface="Verdana" pitchFamily="34" charset="0"/>
            </a:endParaRPr>
          </a:p>
          <a:p>
            <a:endParaRPr lang="nl-NL" sz="2300" dirty="0" smtClean="0">
              <a:latin typeface="Verdana" pitchFamily="34" charset="0"/>
              <a:cs typeface="Verdana" pitchFamily="34" charset="0"/>
            </a:endParaRPr>
          </a:p>
          <a:p>
            <a:r>
              <a:rPr lang="nl-NL" sz="2300" dirty="0" smtClean="0">
                <a:latin typeface="Verdana" pitchFamily="34" charset="0"/>
                <a:cs typeface="Verdana" pitchFamily="34" charset="0"/>
              </a:rPr>
              <a:t>Voetbal		44 zaken		1.200.000 leden</a:t>
            </a:r>
          </a:p>
          <a:p>
            <a:r>
              <a:rPr lang="nl-NL" sz="2300" dirty="0" smtClean="0">
                <a:latin typeface="Verdana" pitchFamily="34" charset="0"/>
                <a:cs typeface="Verdana" pitchFamily="34" charset="0"/>
              </a:rPr>
              <a:t>Zwemmen	31 zaken	   	   145.000 leden</a:t>
            </a:r>
          </a:p>
          <a:p>
            <a:r>
              <a:rPr lang="nl-NL" sz="2300" dirty="0" smtClean="0">
                <a:latin typeface="Verdana" pitchFamily="34" charset="0"/>
                <a:cs typeface="Verdana" pitchFamily="34" charset="0"/>
              </a:rPr>
              <a:t>Atletiek		29 zaken	   	   127.000 leden</a:t>
            </a:r>
          </a:p>
          <a:p>
            <a:r>
              <a:rPr lang="nl-NL" sz="2300" dirty="0" smtClean="0">
                <a:latin typeface="Verdana" pitchFamily="34" charset="0"/>
                <a:cs typeface="Verdana" pitchFamily="34" charset="0"/>
              </a:rPr>
              <a:t>Gymnastiek	29 zaken	   	   255.281 leden</a:t>
            </a:r>
          </a:p>
          <a:p>
            <a:r>
              <a:rPr lang="nl-NL" sz="2300" dirty="0" smtClean="0">
                <a:latin typeface="Verdana" pitchFamily="34" charset="0"/>
                <a:cs typeface="Verdana" pitchFamily="34" charset="0"/>
              </a:rPr>
              <a:t>Volleybal		24 zaken	   	   124.722 leden</a:t>
            </a:r>
          </a:p>
          <a:p>
            <a:r>
              <a:rPr lang="nl-NL" sz="2300" dirty="0" smtClean="0">
                <a:solidFill>
                  <a:srgbClr val="05B4F0"/>
                </a:solidFill>
                <a:latin typeface="Verdana" pitchFamily="34" charset="0"/>
                <a:cs typeface="Verdana" pitchFamily="34" charset="0"/>
              </a:rPr>
              <a:t>Wielrennen	17 zaken	              22.000 leden</a:t>
            </a:r>
          </a:p>
          <a:p>
            <a:r>
              <a:rPr lang="nl-NL" sz="2300" dirty="0" smtClean="0">
                <a:solidFill>
                  <a:srgbClr val="05B4F0"/>
                </a:solidFill>
                <a:latin typeface="Verdana" pitchFamily="34" charset="0"/>
                <a:cs typeface="Verdana" pitchFamily="34" charset="0"/>
              </a:rPr>
              <a:t>Badminton	  4 zaken		     40.000 leden</a:t>
            </a:r>
          </a:p>
          <a:p>
            <a:pPr>
              <a:buFont typeface="Arial" charset="0"/>
              <a:buNone/>
            </a:pPr>
            <a:endParaRPr lang="nl-NL" sz="2000" dirty="0" smtClean="0">
              <a:latin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77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>
                <a:latin typeface="Verdana" pitchFamily="34" charset="0"/>
                <a:cs typeface="Verdana" pitchFamily="34" charset="0"/>
              </a:rPr>
              <a:t>Cijfers slachtoffers</a:t>
            </a:r>
            <a:endParaRPr lang="nl-NL" sz="4400" dirty="0" smtClean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NL" dirty="0" smtClean="0">
                <a:solidFill>
                  <a:schemeClr val="tx1"/>
                </a:solidFill>
                <a:latin typeface="Arial" pitchFamily="34" charset="0"/>
                <a:cs typeface="Verdana" pitchFamily="34" charset="0"/>
              </a:rPr>
              <a:t>58% vrouwelijke slachtoffer(s)</a:t>
            </a:r>
          </a:p>
          <a:p>
            <a:pPr>
              <a:lnSpc>
                <a:spcPct val="90000"/>
              </a:lnSpc>
            </a:pPr>
            <a:r>
              <a:rPr lang="nl-NL" dirty="0" smtClean="0">
                <a:solidFill>
                  <a:srgbClr val="F5FA14"/>
                </a:solidFill>
                <a:latin typeface="Arial" pitchFamily="34" charset="0"/>
                <a:cs typeface="Verdana" pitchFamily="34" charset="0"/>
              </a:rPr>
              <a:t>39% mannelijke slachtoffer(s)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 smtClean="0">
              <a:solidFill>
                <a:schemeClr val="tx1"/>
              </a:solidFill>
              <a:latin typeface="Arial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70080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>
                <a:latin typeface="Verdana" pitchFamily="34" charset="0"/>
                <a:cs typeface="Verdana" pitchFamily="34" charset="0"/>
              </a:rPr>
              <a:t>slachtoffers</a:t>
            </a:r>
          </a:p>
        </p:txBody>
      </p:sp>
      <p:sp>
        <p:nvSpPr>
          <p:cNvPr id="1331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NL" dirty="0" smtClean="0">
                <a:solidFill>
                  <a:schemeClr val="tx1"/>
                </a:solidFill>
                <a:latin typeface="Arial" pitchFamily="34" charset="0"/>
                <a:cs typeface="Verdana" pitchFamily="34" charset="0"/>
              </a:rPr>
              <a:t>  8 % &lt; 12 jaar</a:t>
            </a:r>
          </a:p>
          <a:p>
            <a:pPr>
              <a:lnSpc>
                <a:spcPct val="90000"/>
              </a:lnSpc>
            </a:pPr>
            <a:r>
              <a:rPr lang="nl-NL" dirty="0" smtClean="0">
                <a:solidFill>
                  <a:schemeClr val="tx1"/>
                </a:solidFill>
                <a:latin typeface="Arial" pitchFamily="34" charset="0"/>
                <a:cs typeface="Verdana" pitchFamily="34" charset="0"/>
              </a:rPr>
              <a:t>34 % tussen 12 en 15 jaar</a:t>
            </a:r>
          </a:p>
          <a:p>
            <a:pPr>
              <a:lnSpc>
                <a:spcPct val="90000"/>
              </a:lnSpc>
            </a:pPr>
            <a:r>
              <a:rPr lang="nl-NL" dirty="0" smtClean="0">
                <a:solidFill>
                  <a:schemeClr val="tx1"/>
                </a:solidFill>
                <a:latin typeface="Arial" pitchFamily="34" charset="0"/>
                <a:cs typeface="Verdana" pitchFamily="34" charset="0"/>
              </a:rPr>
              <a:t>21 % tussen 16 en 20 jaar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nl-NL" dirty="0" smtClean="0">
                <a:solidFill>
                  <a:schemeClr val="tx1"/>
                </a:solidFill>
                <a:latin typeface="Arial" pitchFamily="34" charset="0"/>
                <a:cs typeface="Verdana" pitchFamily="34" charset="0"/>
              </a:rPr>
              <a:t>89</a:t>
            </a:r>
            <a:r>
              <a:rPr lang="nl-NL" smtClean="0">
                <a:solidFill>
                  <a:schemeClr val="tx1"/>
                </a:solidFill>
                <a:latin typeface="Arial" pitchFamily="34" charset="0"/>
                <a:cs typeface="Verdana" pitchFamily="34" charset="0"/>
              </a:rPr>
              <a:t>%  is sporter</a:t>
            </a:r>
            <a:endParaRPr lang="nl-NL" dirty="0" smtClean="0">
              <a:solidFill>
                <a:schemeClr val="tx1"/>
              </a:solidFill>
              <a:latin typeface="Arial" pitchFamily="34" charset="0"/>
              <a:cs typeface="Verdana" pitchFamily="34" charset="0"/>
            </a:endParaRPr>
          </a:p>
          <a:p>
            <a:endParaRPr lang="nl-NL" dirty="0" smtClean="0">
              <a:latin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2313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smtClean="0">
                <a:latin typeface="Verdana" pitchFamily="34" charset="0"/>
                <a:cs typeface="Verdana" pitchFamily="34" charset="0"/>
              </a:rPr>
              <a:t>Cijfers beschuldigden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  <a:latin typeface="Arial" pitchFamily="34" charset="0"/>
                <a:cs typeface="Verdana" pitchFamily="34" charset="0"/>
              </a:rPr>
              <a:t>Man/vrouw					92% man</a:t>
            </a:r>
          </a:p>
          <a:p>
            <a:endParaRPr lang="nl-NL" dirty="0" smtClean="0">
              <a:solidFill>
                <a:schemeClr val="tx1"/>
              </a:solidFill>
              <a:latin typeface="Arial" pitchFamily="34" charset="0"/>
              <a:cs typeface="Verdana" pitchFamily="34" charset="0"/>
            </a:endParaRPr>
          </a:p>
          <a:p>
            <a:endParaRPr lang="nl-NL" dirty="0" smtClean="0">
              <a:solidFill>
                <a:schemeClr val="tx1"/>
              </a:solidFill>
              <a:latin typeface="Arial" pitchFamily="34" charset="0"/>
              <a:cs typeface="Verdana" pitchFamily="34" charset="0"/>
            </a:endParaRPr>
          </a:p>
          <a:p>
            <a:r>
              <a:rPr lang="nl-NL" dirty="0" smtClean="0">
                <a:solidFill>
                  <a:schemeClr val="tx1"/>
                </a:solidFill>
                <a:latin typeface="Arial" pitchFamily="34" charset="0"/>
                <a:cs typeface="Verdana" pitchFamily="34" charset="0"/>
              </a:rPr>
              <a:t>Sporter							13%</a:t>
            </a:r>
          </a:p>
          <a:p>
            <a:r>
              <a:rPr lang="nl-NL" dirty="0" smtClean="0">
                <a:solidFill>
                  <a:schemeClr val="tx1"/>
                </a:solidFill>
                <a:latin typeface="Arial" pitchFamily="34" charset="0"/>
                <a:cs typeface="Verdana" pitchFamily="34" charset="0"/>
              </a:rPr>
              <a:t>Bestuurslid					  2%</a:t>
            </a:r>
          </a:p>
          <a:p>
            <a:r>
              <a:rPr lang="nl-NL" dirty="0" smtClean="0">
                <a:solidFill>
                  <a:srgbClr val="F5FA14"/>
                </a:solidFill>
                <a:latin typeface="Arial" pitchFamily="34" charset="0"/>
                <a:cs typeface="Verdana" pitchFamily="34" charset="0"/>
              </a:rPr>
              <a:t>Trainer/coach/begeleider	75%</a:t>
            </a:r>
          </a:p>
          <a:p>
            <a:r>
              <a:rPr lang="nl-NL" dirty="0" smtClean="0">
                <a:solidFill>
                  <a:schemeClr val="tx1"/>
                </a:solidFill>
                <a:latin typeface="Arial" pitchFamily="34" charset="0"/>
                <a:cs typeface="Verdana" pitchFamily="34" charset="0"/>
              </a:rPr>
              <a:t>Overig kader					  3%</a:t>
            </a:r>
          </a:p>
          <a:p>
            <a:r>
              <a:rPr lang="nl-NL" dirty="0" smtClean="0">
                <a:solidFill>
                  <a:schemeClr val="tx1"/>
                </a:solidFill>
                <a:latin typeface="Arial" pitchFamily="34" charset="0"/>
                <a:cs typeface="Verdana" pitchFamily="34" charset="0"/>
              </a:rPr>
              <a:t>Onbekend						  7%</a:t>
            </a:r>
          </a:p>
          <a:p>
            <a:endParaRPr lang="nl-NL" dirty="0" smtClean="0">
              <a:solidFill>
                <a:srgbClr val="F5FA14"/>
              </a:solidFill>
              <a:latin typeface="Arial" pitchFamily="34" charset="0"/>
              <a:cs typeface="Verdana" pitchFamily="34" charset="0"/>
            </a:endParaRPr>
          </a:p>
          <a:p>
            <a:endParaRPr lang="nl-NL" dirty="0" smtClean="0">
              <a:solidFill>
                <a:schemeClr val="tx1"/>
              </a:solidFill>
              <a:latin typeface="Arial" pitchFamily="34" charset="0"/>
              <a:cs typeface="Verdana" pitchFamily="34" charset="0"/>
            </a:endParaRPr>
          </a:p>
          <a:p>
            <a:endParaRPr lang="nl-NL" dirty="0" smtClean="0">
              <a:solidFill>
                <a:schemeClr val="tx1"/>
              </a:solidFill>
              <a:latin typeface="Arial" pitchFamily="34" charset="0"/>
              <a:cs typeface="Verdana" pitchFamily="34" charset="0"/>
            </a:endParaRPr>
          </a:p>
          <a:p>
            <a:endParaRPr lang="nl-NL" dirty="0" smtClean="0">
              <a:solidFill>
                <a:schemeClr val="tx1"/>
              </a:solidFill>
              <a:latin typeface="Arial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73298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kun je zelf doen om grensoverschrijdend gedrag te voorkomen of aan te pakken? </a:t>
            </a:r>
          </a:p>
          <a:p>
            <a:endParaRPr lang="nl-NL" dirty="0"/>
          </a:p>
          <a:p>
            <a:r>
              <a:rPr lang="nl-NL" dirty="0" smtClean="0"/>
              <a:t>Wat verwacht je van anderen? (o.a. </a:t>
            </a:r>
            <a:r>
              <a:rPr lang="nl-NL" smtClean="0"/>
              <a:t>collega’s</a:t>
            </a:r>
            <a:r>
              <a:rPr lang="nl-NL" dirty="0" smtClean="0"/>
              <a:t>, sporters, vereniging, bond, NOC*NSF…)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007209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kun je zelf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NL" dirty="0" smtClean="0"/>
              <a:t>cultuur </a:t>
            </a:r>
            <a:r>
              <a:rPr lang="en-US" dirty="0" smtClean="0"/>
              <a:t>van </a:t>
            </a:r>
            <a:r>
              <a:rPr lang="nl-NL" dirty="0" smtClean="0"/>
              <a:t>openheid</a:t>
            </a:r>
            <a:r>
              <a:rPr lang="en-US" dirty="0" smtClean="0"/>
              <a:t>, </a:t>
            </a:r>
            <a:r>
              <a:rPr lang="en-US" dirty="0" err="1" smtClean="0"/>
              <a:t>veiligheid</a:t>
            </a:r>
            <a:r>
              <a:rPr lang="nl-NL" dirty="0" smtClean="0"/>
              <a:t> &amp; respect</a:t>
            </a:r>
          </a:p>
          <a:p>
            <a:pPr>
              <a:lnSpc>
                <a:spcPct val="90000"/>
              </a:lnSpc>
            </a:pPr>
            <a:r>
              <a:rPr lang="nl-NL" dirty="0" smtClean="0"/>
              <a:t>bespreekbaarheid seksuele intimidatie</a:t>
            </a:r>
          </a:p>
          <a:p>
            <a:pPr>
              <a:lnSpc>
                <a:spcPct val="90000"/>
              </a:lnSpc>
            </a:pPr>
            <a:r>
              <a:rPr lang="nl-NL" dirty="0" err="1" smtClean="0"/>
              <a:t>man-vrouw</a:t>
            </a:r>
            <a:r>
              <a:rPr lang="nl-NL" dirty="0" smtClean="0"/>
              <a:t> verhoudingen</a:t>
            </a:r>
          </a:p>
          <a:p>
            <a:pPr>
              <a:lnSpc>
                <a:spcPct val="90000"/>
              </a:lnSpc>
            </a:pPr>
            <a:r>
              <a:rPr lang="nl-NL" dirty="0" smtClean="0"/>
              <a:t>bewustwording </a:t>
            </a:r>
          </a:p>
          <a:p>
            <a:pPr>
              <a:lnSpc>
                <a:spcPct val="90000"/>
              </a:lnSpc>
            </a:pPr>
            <a:r>
              <a:rPr lang="nl-NL" dirty="0" smtClean="0"/>
              <a:t>aannamebeleid kader</a:t>
            </a:r>
            <a:r>
              <a:rPr lang="en-US" dirty="0" smtClean="0"/>
              <a:t> </a:t>
            </a:r>
            <a:endParaRPr lang="nl-NL" dirty="0" smtClean="0"/>
          </a:p>
          <a:p>
            <a:pPr>
              <a:lnSpc>
                <a:spcPct val="90000"/>
              </a:lnSpc>
            </a:pPr>
            <a:r>
              <a:rPr lang="nl-NL" dirty="0" smtClean="0"/>
              <a:t>aansprakelijkheid bestuur</a:t>
            </a:r>
            <a:r>
              <a:rPr lang="en-US" dirty="0" smtClean="0"/>
              <a:t>, </a:t>
            </a:r>
            <a:r>
              <a:rPr lang="en-US" dirty="0" err="1" smtClean="0"/>
              <a:t>klachtenregeling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V.O.G.</a:t>
            </a:r>
            <a:endParaRPr lang="nl-NL" dirty="0" smtClean="0"/>
          </a:p>
          <a:p>
            <a:pPr>
              <a:lnSpc>
                <a:spcPct val="90000"/>
              </a:lnSpc>
            </a:pPr>
            <a:r>
              <a:rPr lang="nl-NL" dirty="0" smtClean="0"/>
              <a:t>toezicht, bescherming en gelegenheden, </a:t>
            </a:r>
          </a:p>
          <a:p>
            <a:pPr>
              <a:lnSpc>
                <a:spcPct val="90000"/>
              </a:lnSpc>
            </a:pPr>
            <a:r>
              <a:rPr lang="nl-NL" dirty="0"/>
              <a:t>g</a:t>
            </a:r>
            <a:r>
              <a:rPr lang="nl-NL" dirty="0" smtClean="0"/>
              <a:t>ebruik </a:t>
            </a:r>
            <a:r>
              <a:rPr lang="nl-NL" dirty="0" err="1" smtClean="0"/>
              <a:t>social</a:t>
            </a:r>
            <a:r>
              <a:rPr lang="nl-NL" dirty="0" smtClean="0"/>
              <a:t> media</a:t>
            </a:r>
            <a:endParaRPr lang="nl-NL" dirty="0"/>
          </a:p>
          <a:p>
            <a:pPr>
              <a:lnSpc>
                <a:spcPct val="90000"/>
              </a:lnSpc>
            </a:pPr>
            <a:r>
              <a:rPr lang="nl-NL" dirty="0" smtClean="0"/>
              <a:t>potentiële slachtoffers</a:t>
            </a:r>
            <a:r>
              <a:rPr lang="en-US" dirty="0" smtClean="0"/>
              <a:t> </a:t>
            </a:r>
            <a:r>
              <a:rPr lang="en-US" dirty="0" err="1" smtClean="0"/>
              <a:t>beschermen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err="1"/>
              <a:t>a</a:t>
            </a:r>
            <a:r>
              <a:rPr lang="en-US" dirty="0" err="1" smtClean="0"/>
              <a:t>mbities</a:t>
            </a:r>
            <a:r>
              <a:rPr lang="en-US" dirty="0" smtClean="0"/>
              <a:t>  bond, </a:t>
            </a:r>
            <a:r>
              <a:rPr lang="en-US" dirty="0" err="1" smtClean="0"/>
              <a:t>kader</a:t>
            </a:r>
            <a:r>
              <a:rPr lang="en-US" dirty="0" smtClean="0"/>
              <a:t>, </a:t>
            </a:r>
            <a:r>
              <a:rPr lang="en-US" dirty="0" err="1" smtClean="0"/>
              <a:t>sporter</a:t>
            </a: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macht van de trainer/instructeur</a:t>
            </a: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827584" y="1844824"/>
          <a:ext cx="784887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3528392"/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0" dirty="0" smtClean="0">
                          <a:solidFill>
                            <a:srgbClr val="05B4F5"/>
                          </a:solidFill>
                        </a:rPr>
                        <a:t>invloed</a:t>
                      </a:r>
                      <a:endParaRPr lang="nl-NL" b="0" dirty="0">
                        <a:solidFill>
                          <a:srgbClr val="05B4F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b="0" dirty="0" smtClean="0">
                          <a:solidFill>
                            <a:srgbClr val="05B4F5"/>
                          </a:solidFill>
                        </a:rPr>
                        <a:t>macht</a:t>
                      </a:r>
                      <a:endParaRPr lang="nl-NL" b="0" dirty="0">
                        <a:solidFill>
                          <a:srgbClr val="05B4F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5B4F5"/>
                          </a:solidFill>
                        </a:rPr>
                        <a:t>grensverleggend</a:t>
                      </a:r>
                      <a:endParaRPr lang="nl-NL" dirty="0">
                        <a:solidFill>
                          <a:srgbClr val="05B4F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5B4F5"/>
                          </a:solidFill>
                        </a:rPr>
                        <a:t>grensoverschrijdend</a:t>
                      </a:r>
                      <a:endParaRPr lang="nl-NL" dirty="0">
                        <a:solidFill>
                          <a:srgbClr val="05B4F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5B4F5"/>
                          </a:solidFill>
                        </a:rPr>
                        <a:t>afhankelijk</a:t>
                      </a:r>
                      <a:endParaRPr lang="nl-NL" dirty="0">
                        <a:solidFill>
                          <a:srgbClr val="05B4F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5B4F5"/>
                          </a:solidFill>
                        </a:rPr>
                        <a:t>zelfstandig</a:t>
                      </a:r>
                      <a:endParaRPr lang="nl-NL" dirty="0">
                        <a:solidFill>
                          <a:srgbClr val="05B4F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5B4F5"/>
                          </a:solidFill>
                        </a:rPr>
                        <a:t>goeroegedrag</a:t>
                      </a:r>
                      <a:endParaRPr lang="nl-NL" dirty="0">
                        <a:solidFill>
                          <a:srgbClr val="05B4F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5B4F5"/>
                          </a:solidFill>
                        </a:rPr>
                        <a:t>deskundigheid</a:t>
                      </a:r>
                      <a:endParaRPr lang="nl-NL" dirty="0">
                        <a:solidFill>
                          <a:srgbClr val="05B4F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5B4F5"/>
                          </a:solidFill>
                        </a:rPr>
                        <a:t>eisen</a:t>
                      </a:r>
                      <a:endParaRPr lang="nl-NL" dirty="0">
                        <a:solidFill>
                          <a:srgbClr val="05B4F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5B4F5"/>
                          </a:solidFill>
                        </a:rPr>
                        <a:t>stimuleren</a:t>
                      </a:r>
                      <a:endParaRPr lang="nl-NL" dirty="0">
                        <a:solidFill>
                          <a:srgbClr val="05B4F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5B4F5"/>
                          </a:solidFill>
                        </a:rPr>
                        <a:t>inmenging</a:t>
                      </a:r>
                      <a:r>
                        <a:rPr lang="nl-NL" baseline="0" dirty="0" smtClean="0">
                          <a:solidFill>
                            <a:srgbClr val="05B4F5"/>
                          </a:solidFill>
                        </a:rPr>
                        <a:t> in persoonlijk leven</a:t>
                      </a:r>
                      <a:endParaRPr lang="nl-NL" dirty="0">
                        <a:solidFill>
                          <a:srgbClr val="05B4F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5B4F5"/>
                          </a:solidFill>
                        </a:rPr>
                        <a:t>respect</a:t>
                      </a:r>
                      <a:r>
                        <a:rPr lang="nl-NL" baseline="0" dirty="0" smtClean="0">
                          <a:solidFill>
                            <a:srgbClr val="05B4F5"/>
                          </a:solidFill>
                        </a:rPr>
                        <a:t> voor privé leven</a:t>
                      </a:r>
                      <a:endParaRPr lang="nl-NL" dirty="0">
                        <a:solidFill>
                          <a:srgbClr val="05B4F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0" name="Rechte verbindingslijn met pijl 9"/>
          <p:cNvCxnSpPr/>
          <p:nvPr/>
        </p:nvCxnSpPr>
        <p:spPr bwMode="auto">
          <a:xfrm>
            <a:off x="4427984" y="1988840"/>
            <a:ext cx="3600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5B2F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Rechte verbindingslijn met pijl 10"/>
          <p:cNvCxnSpPr/>
          <p:nvPr/>
        </p:nvCxnSpPr>
        <p:spPr bwMode="auto">
          <a:xfrm>
            <a:off x="4427984" y="2420888"/>
            <a:ext cx="3600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5B2F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2" name="Rechte verbindingslijn met pijl 11"/>
          <p:cNvCxnSpPr/>
          <p:nvPr/>
        </p:nvCxnSpPr>
        <p:spPr bwMode="auto">
          <a:xfrm>
            <a:off x="4427984" y="2780928"/>
            <a:ext cx="3600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5B2F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3" name="Rechte verbindingslijn met pijl 12"/>
          <p:cNvCxnSpPr/>
          <p:nvPr/>
        </p:nvCxnSpPr>
        <p:spPr bwMode="auto">
          <a:xfrm>
            <a:off x="4427984" y="3140968"/>
            <a:ext cx="3600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5B2F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4" name="Rechte verbindingslijn met pijl 13"/>
          <p:cNvCxnSpPr/>
          <p:nvPr/>
        </p:nvCxnSpPr>
        <p:spPr bwMode="auto">
          <a:xfrm>
            <a:off x="4427984" y="3501008"/>
            <a:ext cx="3600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5B2F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5" name="Rechte verbindingslijn met pijl 14"/>
          <p:cNvCxnSpPr/>
          <p:nvPr/>
        </p:nvCxnSpPr>
        <p:spPr bwMode="auto">
          <a:xfrm>
            <a:off x="4427984" y="3861048"/>
            <a:ext cx="3600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5B2F0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5" descr="NOCNSFS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268760"/>
            <a:ext cx="3067396" cy="347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35496" y="1761738"/>
            <a:ext cx="51125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dirty="0">
                <a:solidFill>
                  <a:srgbClr val="01B2F0"/>
                </a:solidFill>
              </a:rPr>
              <a:t>NOC*NSF </a:t>
            </a:r>
            <a:r>
              <a:rPr lang="nl-NL" dirty="0" smtClean="0">
                <a:solidFill>
                  <a:srgbClr val="01B2F0"/>
                </a:solidFill>
              </a:rPr>
              <a:t>Vertrouwenspunt Sport</a:t>
            </a:r>
            <a:r>
              <a:rPr lang="en-US" dirty="0" smtClean="0">
                <a:solidFill>
                  <a:srgbClr val="01B2F0"/>
                </a:solidFill>
              </a:rPr>
              <a:t>:</a:t>
            </a:r>
            <a:endParaRPr lang="en-US" dirty="0">
              <a:solidFill>
                <a:srgbClr val="01B2F0"/>
              </a:solidFill>
            </a:endParaRPr>
          </a:p>
          <a:p>
            <a:pPr>
              <a:buFontTx/>
              <a:buNone/>
            </a:pPr>
            <a:r>
              <a:rPr lang="nl-NL" dirty="0" smtClean="0">
                <a:solidFill>
                  <a:srgbClr val="01B2F0"/>
                </a:solidFill>
              </a:rPr>
              <a:t>0900 2025590</a:t>
            </a:r>
          </a:p>
          <a:p>
            <a:pPr>
              <a:buFontTx/>
              <a:buNone/>
            </a:pPr>
            <a:endParaRPr lang="nl-NL" dirty="0" smtClean="0">
              <a:solidFill>
                <a:srgbClr val="01B2F0"/>
              </a:solidFill>
            </a:endParaRPr>
          </a:p>
          <a:p>
            <a:r>
              <a:rPr lang="en-US" dirty="0" err="1" smtClean="0">
                <a:solidFill>
                  <a:srgbClr val="01B2F0"/>
                </a:solidFill>
              </a:rPr>
              <a:t>Vertrouwenspersonen</a:t>
            </a:r>
            <a:r>
              <a:rPr lang="en-US" dirty="0" smtClean="0">
                <a:solidFill>
                  <a:srgbClr val="01B2F0"/>
                </a:solidFill>
              </a:rPr>
              <a:t> </a:t>
            </a:r>
          </a:p>
          <a:p>
            <a:pPr lvl="1">
              <a:buFontTx/>
              <a:buNone/>
            </a:pPr>
            <a:r>
              <a:rPr lang="nl-NL" dirty="0" smtClean="0">
                <a:solidFill>
                  <a:srgbClr val="01B2F0"/>
                </a:solidFill>
              </a:rPr>
              <a:t>slachtoffer</a:t>
            </a:r>
            <a:r>
              <a:rPr lang="en-US" dirty="0" smtClean="0">
                <a:solidFill>
                  <a:srgbClr val="01B2F0"/>
                </a:solidFill>
              </a:rPr>
              <a:t>(</a:t>
            </a:r>
            <a:r>
              <a:rPr lang="nl-NL" dirty="0" smtClean="0">
                <a:solidFill>
                  <a:srgbClr val="01B2F0"/>
                </a:solidFill>
              </a:rPr>
              <a:t>s</a:t>
            </a:r>
            <a:r>
              <a:rPr lang="en-US" dirty="0" smtClean="0">
                <a:solidFill>
                  <a:srgbClr val="01B2F0"/>
                </a:solidFill>
              </a:rPr>
              <a:t>)</a:t>
            </a:r>
            <a:r>
              <a:rPr lang="nl-NL" dirty="0" smtClean="0">
                <a:solidFill>
                  <a:srgbClr val="01B2F0"/>
                </a:solidFill>
              </a:rPr>
              <a:t> en beschuldigde</a:t>
            </a:r>
            <a:r>
              <a:rPr lang="en-US" dirty="0" smtClean="0">
                <a:solidFill>
                  <a:srgbClr val="01B2F0"/>
                </a:solidFill>
              </a:rPr>
              <a:t>(</a:t>
            </a:r>
            <a:r>
              <a:rPr lang="nl-NL" dirty="0" smtClean="0">
                <a:solidFill>
                  <a:srgbClr val="01B2F0"/>
                </a:solidFill>
              </a:rPr>
              <a:t>n</a:t>
            </a:r>
            <a:r>
              <a:rPr lang="en-US" dirty="0" smtClean="0">
                <a:solidFill>
                  <a:srgbClr val="01B2F0"/>
                </a:solidFill>
              </a:rPr>
              <a:t>)</a:t>
            </a:r>
            <a:endParaRPr lang="nl-NL" dirty="0" smtClean="0">
              <a:solidFill>
                <a:srgbClr val="01B2F0"/>
              </a:solidFill>
            </a:endParaRPr>
          </a:p>
          <a:p>
            <a:r>
              <a:rPr lang="nl-NL" dirty="0" smtClean="0">
                <a:solidFill>
                  <a:srgbClr val="01B2F0"/>
                </a:solidFill>
              </a:rPr>
              <a:t>Adviseurs</a:t>
            </a:r>
          </a:p>
          <a:p>
            <a:endParaRPr lang="en-US" dirty="0" smtClean="0">
              <a:solidFill>
                <a:srgbClr val="01B2F0"/>
              </a:solidFill>
            </a:endParaRPr>
          </a:p>
          <a:p>
            <a:r>
              <a:rPr lang="nl-NL" dirty="0" smtClean="0">
                <a:solidFill>
                  <a:srgbClr val="01B2F0"/>
                </a:solidFill>
              </a:rPr>
              <a:t>vertrouwenspunt@nocnsf.nl </a:t>
            </a:r>
          </a:p>
          <a:p>
            <a:endParaRPr lang="nl-NL" dirty="0">
              <a:solidFill>
                <a:srgbClr val="01B2F0"/>
              </a:solidFill>
            </a:endParaRPr>
          </a:p>
          <a:p>
            <a:r>
              <a:rPr lang="nl-NL" dirty="0" smtClean="0">
                <a:solidFill>
                  <a:srgbClr val="01B2F0"/>
                </a:solidFill>
              </a:rPr>
              <a:t>Toolkit  zie:  </a:t>
            </a:r>
            <a:r>
              <a:rPr lang="nl-NL" dirty="0" smtClean="0">
                <a:solidFill>
                  <a:srgbClr val="01B2F0"/>
                </a:solidFill>
                <a:hlinkClick r:id="rId3"/>
              </a:rPr>
              <a:t>www.nocnsf.nl</a:t>
            </a:r>
            <a:endParaRPr lang="nl-NL" dirty="0" smtClean="0">
              <a:solidFill>
                <a:srgbClr val="01B2F0"/>
              </a:solidFill>
            </a:endParaRPr>
          </a:p>
          <a:p>
            <a:r>
              <a:rPr lang="nl-NL" dirty="0" smtClean="0">
                <a:solidFill>
                  <a:srgbClr val="01B2F0"/>
                </a:solidFill>
                <a:hlinkClick r:id="rId4"/>
              </a:rPr>
              <a:t>www.inveiligehanden.nl</a:t>
            </a:r>
            <a:endParaRPr lang="nl-NL" dirty="0" smtClean="0">
              <a:solidFill>
                <a:srgbClr val="01B2F0"/>
              </a:solidFill>
            </a:endParaRPr>
          </a:p>
          <a:p>
            <a:r>
              <a:rPr lang="nl-NL" dirty="0" smtClean="0">
                <a:solidFill>
                  <a:srgbClr val="01B2F0"/>
                </a:solidFill>
              </a:rPr>
              <a:t>https</a:t>
            </a:r>
            <a:r>
              <a:rPr lang="nl-NL" dirty="0">
                <a:solidFill>
                  <a:srgbClr val="01B2F0"/>
                </a:solidFill>
              </a:rPr>
              <a:t>://sport.nl/voorclubs</a:t>
            </a:r>
            <a:endParaRPr lang="nl-NL" dirty="0" smtClean="0">
              <a:solidFill>
                <a:srgbClr val="01B2F0"/>
              </a:solidFill>
            </a:endParaRP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Kwetsbaarheden in de sport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</a:t>
            </a:r>
            <a:r>
              <a:rPr lang="en-US" sz="2800" dirty="0">
                <a:solidFill>
                  <a:srgbClr val="0000FF"/>
                </a:solidFill>
              </a:rPr>
              <a:t/>
            </a:r>
            <a:br>
              <a:rPr lang="en-US" sz="2800" dirty="0">
                <a:solidFill>
                  <a:srgbClr val="0000FF"/>
                </a:solidFill>
              </a:rPr>
            </a:br>
            <a:r>
              <a:rPr lang="en-US" sz="2800" dirty="0">
                <a:solidFill>
                  <a:srgbClr val="0000FF"/>
                </a:solidFill>
              </a:rPr>
              <a:t> 	 	</a:t>
            </a:r>
          </a:p>
          <a:p>
            <a:pPr>
              <a:buNone/>
            </a:pPr>
            <a:r>
              <a:rPr lang="nl-NL" dirty="0"/>
              <a:t>g</a:t>
            </a:r>
            <a:r>
              <a:rPr lang="nl-NL" dirty="0" smtClean="0"/>
              <a:t>renzen verleggen </a:t>
            </a:r>
          </a:p>
          <a:p>
            <a:pPr>
              <a:buNone/>
            </a:pPr>
            <a:r>
              <a:rPr lang="nl-NL" dirty="0" smtClean="0"/>
              <a:t>&amp; emoties</a:t>
            </a:r>
            <a:endParaRPr lang="nl-NL" dirty="0"/>
          </a:p>
        </p:txBody>
      </p:sp>
      <p:pic>
        <p:nvPicPr>
          <p:cNvPr id="4" name="Picture 13" descr="oly%5Fchina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1412875"/>
            <a:ext cx="3313112" cy="432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Programma</a:t>
            </a:r>
            <a:r>
              <a:rPr lang="en-US" dirty="0" smtClean="0"/>
              <a:t>: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is het </a:t>
            </a:r>
            <a:r>
              <a:rPr lang="en-US" dirty="0" err="1" smtClean="0"/>
              <a:t>Vertrouwenspunt</a:t>
            </a:r>
            <a:r>
              <a:rPr lang="en-US" dirty="0" smtClean="0"/>
              <a:t> Sport?</a:t>
            </a:r>
          </a:p>
          <a:p>
            <a:r>
              <a:rPr lang="en-US" dirty="0" err="1" smtClean="0"/>
              <a:t>cijfers</a:t>
            </a:r>
            <a:endParaRPr lang="en-US" dirty="0" smtClean="0"/>
          </a:p>
          <a:p>
            <a:r>
              <a:rPr lang="en-US" dirty="0" err="1" smtClean="0"/>
              <a:t>beleid</a:t>
            </a:r>
            <a:r>
              <a:rPr lang="en-US" dirty="0" smtClean="0"/>
              <a:t> en </a:t>
            </a:r>
            <a:r>
              <a:rPr lang="en-US" dirty="0" err="1" smtClean="0"/>
              <a:t>werkwijze</a:t>
            </a:r>
            <a:r>
              <a:rPr lang="en-US" dirty="0" smtClean="0"/>
              <a:t> NOC*NSF</a:t>
            </a:r>
          </a:p>
          <a:p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vereniging</a:t>
            </a:r>
            <a:r>
              <a:rPr lang="en-US" dirty="0" smtClean="0"/>
              <a:t> </a:t>
            </a:r>
            <a:r>
              <a:rPr lang="en-US" dirty="0" err="1" smtClean="0"/>
              <a:t>doen</a:t>
            </a:r>
            <a:r>
              <a:rPr lang="en-US" dirty="0" smtClean="0"/>
              <a:t>?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invloed</a:t>
            </a:r>
            <a:r>
              <a:rPr lang="en-US" dirty="0" smtClean="0"/>
              <a:t> van de trainer/</a:t>
            </a:r>
            <a:r>
              <a:rPr lang="en-US" dirty="0" err="1" smtClean="0"/>
              <a:t>instructeur</a:t>
            </a:r>
            <a:endParaRPr lang="en-US" dirty="0" smtClean="0"/>
          </a:p>
          <a:p>
            <a:r>
              <a:rPr lang="en-US" dirty="0" err="1" smtClean="0"/>
              <a:t>risicofactoren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Optie</a:t>
            </a:r>
            <a:r>
              <a:rPr lang="en-US" dirty="0" smtClean="0"/>
              <a:t>: </a:t>
            </a:r>
            <a:r>
              <a:rPr lang="en-US" dirty="0" err="1" smtClean="0"/>
              <a:t>opdracht</a:t>
            </a:r>
            <a:r>
              <a:rPr lang="en-US" dirty="0" smtClean="0"/>
              <a:t>: wat kun je </a:t>
            </a:r>
            <a:r>
              <a:rPr lang="en-US" dirty="0" err="1" smtClean="0"/>
              <a:t>zelf</a:t>
            </a:r>
            <a:r>
              <a:rPr lang="en-US" dirty="0" smtClean="0"/>
              <a:t> </a:t>
            </a:r>
            <a:r>
              <a:rPr lang="en-US" dirty="0" err="1" smtClean="0"/>
              <a:t>doen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grenzen</a:t>
            </a:r>
            <a:r>
              <a:rPr lang="en-US" dirty="0" smtClean="0"/>
              <a:t> en </a:t>
            </a:r>
            <a:r>
              <a:rPr lang="en-US" dirty="0" err="1" smtClean="0"/>
              <a:t>kwetsbaarheden</a:t>
            </a:r>
            <a:r>
              <a:rPr lang="en-US" dirty="0" smtClean="0"/>
              <a:t> in de sport.</a:t>
            </a: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Kwetsbaarheden in de sport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lichamelijkheid </a:t>
            </a:r>
          </a:p>
          <a:p>
            <a:pPr>
              <a:buNone/>
            </a:pPr>
            <a:r>
              <a:rPr lang="nl-NL" dirty="0" smtClean="0"/>
              <a:t>&amp; emoties</a:t>
            </a:r>
            <a:endParaRPr lang="nl-NL" dirty="0"/>
          </a:p>
        </p:txBody>
      </p:sp>
      <p:pic>
        <p:nvPicPr>
          <p:cNvPr id="6" name="Picture 4" descr="preview_1142285763Marianne_goud_1000_meter__10__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16016" y="1484784"/>
            <a:ext cx="3457575" cy="421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Kwetsbaarheden in de sport</a:t>
            </a:r>
            <a:endParaRPr lang="nl-NL" dirty="0"/>
          </a:p>
        </p:txBody>
      </p:sp>
      <p:pic>
        <p:nvPicPr>
          <p:cNvPr id="4" name="Picture 4" descr="verdrie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8024" y="1268760"/>
            <a:ext cx="2872844" cy="4276725"/>
          </a:xfrm>
          <a:noFill/>
        </p:spPr>
      </p:pic>
      <p:sp>
        <p:nvSpPr>
          <p:cNvPr id="5" name="Rechthoek 4"/>
          <p:cNvSpPr/>
          <p:nvPr/>
        </p:nvSpPr>
        <p:spPr>
          <a:xfrm>
            <a:off x="467544" y="2492897"/>
            <a:ext cx="403244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nl-NL" dirty="0" smtClean="0">
                <a:solidFill>
                  <a:srgbClr val="05B4F5"/>
                </a:solidFill>
              </a:rPr>
              <a:t>De combinatie van kwetsbaarheden zijn uniek voor de sport…</a:t>
            </a:r>
            <a:br>
              <a:rPr lang="nl-NL" dirty="0" smtClean="0">
                <a:solidFill>
                  <a:srgbClr val="05B4F5"/>
                </a:solidFill>
              </a:rPr>
            </a:br>
            <a:r>
              <a:rPr lang="nl-NL" sz="6000" dirty="0" smtClean="0">
                <a:solidFill>
                  <a:srgbClr val="05B4F5"/>
                </a:solidFill>
                <a:latin typeface="Comic Sans MS" pitchFamily="66" charset="0"/>
              </a:rPr>
              <a:t/>
            </a:r>
            <a:br>
              <a:rPr lang="nl-NL" sz="6000" dirty="0" smtClean="0">
                <a:solidFill>
                  <a:srgbClr val="05B4F5"/>
                </a:solidFill>
                <a:latin typeface="Comic Sans MS" pitchFamily="66" charset="0"/>
              </a:rPr>
            </a:br>
            <a:endParaRPr lang="nl-NL" dirty="0">
              <a:solidFill>
                <a:srgbClr val="05B4F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Kwetsbaarheden in de sport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NL" sz="2000" dirty="0" smtClean="0">
                <a:latin typeface="+mj-lt"/>
              </a:rPr>
              <a:t>machtsverhoudingen &amp; afhankelijkheidsrelaties</a:t>
            </a:r>
          </a:p>
          <a:p>
            <a:pPr>
              <a:lnSpc>
                <a:spcPct val="90000"/>
              </a:lnSpc>
            </a:pPr>
            <a:r>
              <a:rPr lang="nl-NL" sz="2000" dirty="0" smtClean="0">
                <a:latin typeface="+mj-lt"/>
              </a:rPr>
              <a:t>professionalisering &amp; commercialisering</a:t>
            </a:r>
          </a:p>
          <a:p>
            <a:pPr>
              <a:lnSpc>
                <a:spcPct val="90000"/>
              </a:lnSpc>
            </a:pPr>
            <a:r>
              <a:rPr lang="nl-NL" sz="2000" dirty="0" smtClean="0">
                <a:latin typeface="+mj-lt"/>
              </a:rPr>
              <a:t>ambitie en talent</a:t>
            </a:r>
          </a:p>
          <a:p>
            <a:pPr>
              <a:lnSpc>
                <a:spcPct val="90000"/>
              </a:lnSpc>
            </a:pPr>
            <a:r>
              <a:rPr lang="nl-NL" sz="2000" dirty="0" smtClean="0">
                <a:latin typeface="+mj-lt"/>
              </a:rPr>
              <a:t>leeftijd</a:t>
            </a:r>
          </a:p>
          <a:p>
            <a:pPr>
              <a:lnSpc>
                <a:spcPct val="90000"/>
              </a:lnSpc>
            </a:pPr>
            <a:r>
              <a:rPr lang="nl-NL" sz="2000" dirty="0" err="1" smtClean="0">
                <a:latin typeface="+mj-lt"/>
              </a:rPr>
              <a:t>man-vrouw</a:t>
            </a:r>
            <a:r>
              <a:rPr lang="nl-NL" sz="2000" dirty="0" smtClean="0">
                <a:latin typeface="+mj-lt"/>
              </a:rPr>
              <a:t> verhoudingen</a:t>
            </a:r>
          </a:p>
          <a:p>
            <a:pPr>
              <a:lnSpc>
                <a:spcPct val="90000"/>
              </a:lnSpc>
            </a:pPr>
            <a:r>
              <a:rPr lang="nl-NL" sz="2000" dirty="0" smtClean="0">
                <a:latin typeface="+mj-lt"/>
              </a:rPr>
              <a:t>hoge investeringen</a:t>
            </a:r>
          </a:p>
          <a:p>
            <a:pPr>
              <a:lnSpc>
                <a:spcPct val="90000"/>
              </a:lnSpc>
            </a:pPr>
            <a:r>
              <a:rPr lang="nl-NL" sz="2000" dirty="0" smtClean="0">
                <a:latin typeface="+mj-lt"/>
              </a:rPr>
              <a:t>hoge verwachtingen</a:t>
            </a:r>
          </a:p>
          <a:p>
            <a:pPr>
              <a:lnSpc>
                <a:spcPct val="90000"/>
              </a:lnSpc>
            </a:pPr>
            <a:r>
              <a:rPr lang="nl-NL" sz="2000" dirty="0" smtClean="0">
                <a:latin typeface="+mj-lt"/>
              </a:rPr>
              <a:t>complexe belangen</a:t>
            </a:r>
          </a:p>
          <a:p>
            <a:pPr>
              <a:lnSpc>
                <a:spcPct val="90000"/>
              </a:lnSpc>
              <a:buNone/>
            </a:pPr>
            <a:r>
              <a:rPr lang="nl-NL" sz="2800" dirty="0" smtClean="0">
                <a:latin typeface="Comic Sans MS" pitchFamily="66" charset="0"/>
              </a:rPr>
              <a:t/>
            </a:r>
            <a:br>
              <a:rPr lang="nl-NL" sz="2800" dirty="0" smtClean="0">
                <a:latin typeface="Comic Sans MS" pitchFamily="66" charset="0"/>
              </a:rPr>
            </a:br>
            <a:endParaRPr lang="nl-NL" sz="2000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632700" cy="1143000"/>
          </a:xfrm>
        </p:spPr>
        <p:txBody>
          <a:bodyPr/>
          <a:lstStyle/>
          <a:p>
            <a:r>
              <a:rPr lang="nl-NL" dirty="0" smtClean="0"/>
              <a:t>gedragsregels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683568" y="263691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  <a:defRPr/>
            </a:pPr>
            <a:r>
              <a:rPr lang="nl-NL" dirty="0">
                <a:solidFill>
                  <a:srgbClr val="05B4F5"/>
                </a:solidFill>
              </a:rPr>
              <a:t>zodat iedereen veilig kan sporten…</a:t>
            </a:r>
          </a:p>
        </p:txBody>
      </p:sp>
      <p:sp>
        <p:nvSpPr>
          <p:cNvPr id="3" name="AutoShape 2" descr="data:image/jpeg;base64,/9j/4AAQSkZJRgABAQAAAQABAAD/2wCEAAkGBhQSERUUExQWFRUWGB4aGBgYGRwaGhocHx8aICAYHR4dHCYeHB4jHhwgHy8gJCcpLiwsHiAxNTAqNSYrLCoBCQoKDgwOGg8PGiolHyQsLC40LDQsLywsLCwvNCw0LDAsNCwsLCwsLCwsLCwsLCwsLCwpLCwsLCwsKSksLCwsLP/AABEIAMABBwMBIgACEQEDEQH/xAAbAAACAwEBAQAAAAAAAAAAAAAFBgMEBwIAAf/EAEIQAAICAAQEBAQDBgUEAAYDAAECAxEABBIhBQYxQRMiUWEycYGRFEKhByNSscHwM2KC0eEVJHKSQ1OiwtLxFnOy/8QAGgEAAwEBAQEAAAAAAAAAAAAAAgMEBQEABv/EADMRAAEEAAQDBgUEAwEBAAAAAAEAAgMRBBIhMUFRYRMicYGRoQUysdHwFDPB4SNC8WJS/9oADAMBAAIRAxEAPwBVn5bOS4kimtBtlPbp0/XDRxHmsRyqFNrW9dR0/pifi+jN+FIOq9jjNuNTyRZl+lY4wOEYz/MRsmAZiTwWqw5gZjSx2GOHUQTlzuAMJuQkm/CiSipsf2MNcGSbMZcmTUp0g1Rut9+nQ9vXAuOqcyKwHEaIVzhzDJI8bIoCr7+uCvBObdEDiRQC3phb0CMmP4qPffBLK8tmVTP2Ty127Y8NRmtMtgflLdPFAOXsh42dHp4l7+l3jb4JIoo760O2+MizOXORzG3mZhqFdv8Aj3xbj47mJYpH1hANqweWqvipspdZbw3Wk8WhyeZgKzKGUj/b7fPGWcHyyx61QkorkKT1Is1+mK2W5gcrTzbdK2GDnCeC6iEiYNqF7nA3YXexN6crSgqK+bfUNthixM6RS2Onpg1mOSZ4ZjIdJHoCb/UYKw8nxZyMPZDr2vv6HAFrc/e4o2PIZokXiuZVyWX0xT5eyhaVhVWRvhwzn7M5/wD4ekfOwMFJOR1ycGtpjqYb+5w7KBoEi8zrcpI+FxHSATqUXfb0wFiyxWWQ+uOeBNM8gAcFBtuaHyv5Xt1wzeBA7G9asW0BDpjLkVbLqs6Ruem4FgYCFkj9ga5qjEmNtHQdEDyXDXlcBAWI7DB/8JpGoxMw3B9jjuXJCCMtBJ4bgldTjTsWoMR/Ca8p74mPHgJZlG5Om7O5auw6AY89paaKS1wI0QdOWIzC7iKnJJA7jFLJZayFYGh8Q70OoHvg9kePHo3yI98UuYcqgi1WUd3UBt9gzBQRXeyMBnAaCOKIN71FUc1BknJBjW/NuNiApADAjexe4xPPkfDNCyt0CfarH0vFjK8AH4kI7R+OgLkpusl7Gwd1JoHfv64NZHhy1TnxCXBKEUdR81D1FfyOBaMtDn9VTKRIC5vD6abpNzgADUe2En8LPZbTIFJNEhq/ljf4c1ACwMWkjsRsa/8A1+uFrifGVM/hRURYpdNkg+n9/wAsemkMYBAtKw8HbvLbpZ/y1wWVpdUhKpV2Thi5g5ZkzMavlgz6Nj6Ee17XjvjbvHLExUxoWprFDqP7+2GzMcxJBGBfxbRhTWogXpvtdYS6Z+drQNSikjjjaRv1Stypwl02kjbUvb0x3zlmHGVe4gvQA/XY4bMrxL945DHwhAJQwADGyTo/+3A/iXEIM0sodGBhQGYr8DMTuF9dPc40THlF3ajac5DWiuCyzMzsI09cFZwXyi6Qxax0B+uDHE+EQMokiNp6d1usE+Cb0goD1xNJIGNDuCeIXZyx26U81M0cIrvtixwX4RjRcnyRBIS05Lb2ANgPc11xxx3kaKOPxcuSNIsqdwRVkjuD7YZuLStRok7N/CcfMfM7NpUn3x7BsbYXiUQXgZy1HWWBUNvjPebuFuczrWysnpjR4OI+OyqN/KQBinxNctk0aWXRK6X5b1JHRqiARqkLeUKdup6AnCQ92fMqcjRHlVP/AKgcvBAg3dtAdv4WZkGlQd9kJOruemwxXfjU+Z1CNTCZImc9jr8RFjZj1sLFfyw1T8zPHHlfJDAkkQlmkITWikDSiChbNvXloWPQ4gLy5uQZeY/g4pdsv+8R8xITvrC+Y6a3sMo6VeHdsQMoYL5/gXGtYHBznuDeV9PzguePZL8TlM5qCpPlg0sEooNJGFUlTW7Lq1jzdLjr3E/s85mRck8EzEyPZHex2rA7J8MzgzMmVeYRL5Y1YamWReq+ZbYqask2AbBwy8rxRZKKZlVZ3VxGKGlNekHSHa/Ii+ZnoAe9jCGybtO67NG3PmjuuH8pN4007uZiDt5V23rEfGsu+Xy/iq5piNSn3w4ZzmBfFjpIgkjUrsNZlJOkrDFTMwvbWwA972xX554QkkU0UMgZoGVZF2sORqoVsQOm3fbBZnFrQBsugtBd3t/RZnwvKNmZ1jQ/Ew+nv88bTw3lkZPMoyFiSlCz8sZnylw/wHDybN1GNPzHGdbQkden37Y6952I2QRx5dQd0Q4nxlYgWl3PYdcLnLcsssrOvlXV0xcm5elmlLzukESrrLSHopNBqGwvsGK32vBGHgEmSaRlIlipSWA0spa9mXUSKob+498ESClAgCuKOZvOlYWNbgYSueeOxjKo3cUKODC8WMymOjqbZRXU9hgLxLlgTpEkyuyGUq7r8C6LL23sRoFEW10aUkhJKG0jjjzWCkxM8ixrHDqZzqZT0qRo5D9bHT0xcyvE4tt3VkU5dJBbMdhrdR0G4+I+/wAsFxwDJtrYo2X/AHhiyiGWmlaLULbxNVAnyAigN7PTAHjvLf4eWMQF5I2RRq6lXa2aM7Ab1qDUBXyJxqR4uIM00A6KCTDSl3U9USyfEFbLSKquzEJAu5LME87NXTysdz3PyxTySHWGYMmqTzlj5q9R9qxxHy6/jOkBdmQBhpKqFW1LE9FVepDE11s9MFYuFrMJjmc0kQgUNIYx4qgm6XbTb+ylhuN98Z00navtuyvhhyM1GqaeC8qRyOHWYuh36b32+eFiPjEviyRIWGnNDVfmBj1UQt9KI3H1ww8CyRyeWhzaT+JBNpCgoY2Or4dizUTXr6euFX9qWR8OaJ8uCrTG3VWILFgCDse99seIACSCXHVTpnXhmlmlYIZmICih4Sj4WN9XPWt+2DEcGczUyeBG5CkMHYhQvYEk+oN0N/bC1HkUyUHi54W5baJApI82lSzvqOskMdNAgK10RWG/O8ymOVsrEilotIgi8YapHVQ5eSz+7RDvZNmr6DCHalruRVcZyBw5j+0X4nwNZkhD5lUkkYiGlb94QpY7GiUoXqIqqPcWOyfBppGhlVY8s7oSNR88oABOke2xs4tcv8wSZrxMwM14zKpgSJEAhEgRWkdHIDTGhfQCz0qjiDlPikuZyTZmb/FZ53gF2RH4ejYnsXAHuReJ5oBGzM2xl13XG4l92a16L0fL7E+M7JnE+OPV8MjSVoVDZBoirYKPMPfHzNeCuaj8SKNIpUpkfdmatgiflK9Sw9vTFyTItEjsmpBFl48srA6dESU0sgJoBmPkU+q30GFDmXjiHiBzEWlkMQDFaOpmNKoJ30m1GwFkk45g8QZDW/VLmJcbKmzvF80kskMallACApFqbQeh2/nXXEnDeVZyJNZkSF0NO3StiCT0rriPnFyMwcp46opcKEjJOpVVTJrIrztvZN6V0qKtsWjnfwcE+eZ1mkzyxQ5aNG/IQQU22WiWPzT/ADVip2eQGMOItVdn2EbZqF8Pz0PmpOVuGSRSvHmUVkOykUQw/iHqP5Vi5neX/wDuKhWk236LZulHqxroL6E7AYtZKeBo44Fl1COPxLY/vBRYsxNAUBpBPufbFF+LyTBovFOXYZp9RWxI0cQNIhYnTqUBjp7Fh3Nsjwsj2mJ4248xzUs+NGYS8Sr+bEuXRpBqmiViG8OywK1qOgiyqt5SRdEGwMCF58imOipArEjfy7+w74OcFz753Na5NKP/AIuWQgApCrqjuaFjxVY2Cd7/AMuMu56zcf4kiL4Q2uNh0pulfywGIY6OPK09L5IIXNkdbkwcycO0psSVaqJ2+mPYu8NBzmQEbGmFEN9f9sfMZ2D+IXHUp7wJHj1Tpohm7q+zcQTJ5LJygKHDoXY9lBBb6kdP+cJ/OHAKlECstz5mSVje7AlVQe5AZj82OGnmXICbJKhvSRWoC9J2pq61Y3rsThETjZ8bKPK9nLUrmrsK4qqsE6QPnXvjSaChc5uXx+oP2Trzbk4os4cxII3c1Hk4m3QLEunxpBRJRTYCfmb5HHHKfDHglmz+YmV5CpqZ6IjDfntiACeij0v1wrLxRcxO8+YZfORSXZCj4YwP4V7n8x+Zwbz/AAaTNjXN4pgQ/u02hhU/xF3J1sfTyk9BQ2CzmPduhxPPwVAyXnqydhy6lWM3ngmU1ZdpSY1FO5BLJplrTsCFeQrqrqOhom6rxxrw3KSzV4cbSTMhb/EkZ2WKMkdqUEnqFRq3GIc9kG8NggB8VGR0sgir8OQagBYvQVHYA9eg+DhU88UEHgySpl1clUAfUdTG6VrNKQB7lu2HmFzm5wNL3rh/1T9oGnId6rzPH0RXlpY0kbieazGrakbQVC9VqNOpNAqiKAALOwBI9meY8sgSZcs0cczs/wC8YtLIDa+KW6oCdQ6tf+bauG4JLmdB/DAeEtRrLIqqtf5CCvYWW9AOgGBOXzZnkbxiGcDTQu1N1pJINihRAGk2BY7Jaatx4+wTCM1Mb/09UR4nKgjXQQSD1sbj74e+VJ1y8EH7rVLmXhjEjC1XxXkBVT0tEiZmA7sqnCLwbgECiLxizMdSldRABF1WmmG2miScaBwLjGiOKGJmVFBpbOwu/qSTdnE+I+I4Zh7mYnypPb8MxBFuoLvIc9ySjLmdY2hkjzWZlQqKSCJqhHu2oA3ghkuOu8eR1BBPmJU/GooryyZaZhr9wkan204o5vgeWCM5GiNcusPhj4PDWXxWW+oVzs3XyjbACTmVcqcyo/7ps1MzvMthEVl8NFViLFKdOsAi30g9DiiOdkjczVC+F7HZSEV41mvwUhc0qRMG1G/MFdPLsPzA9fS8J/EuZ5Drd5CpdcrErLfkDxLPM6qOhJYnb1Hpi9zFzquZVgfy6jQAbUdNFTqNMpsbChVb4VRzKrQiQNCghKgBYT43QKpALlfhAXVq2AA7YVLG83poVRhp4iN6IXXF+Ytc4nKvJJRCIf8A4fXbv5qqz8z1OxngfH5Z0aLNTfCA0UY+FCGUVt8R0u1kk0AN+2F/hUOXzQZI2nDgWB4cKJt6sGLDc9K/li9w7g4ZEaG1LqzqdR8xTYxtt/FYra6J9sWGRldntwSmxyOJkGu5TrxCZBw3LzCRY45meSRery+HYQkDqiAa66atA74B8vZDL5tEyut4lzzSMpbzPqCkrddQCAd6uuuFjjnFA8UOXVWU5fLyx79GVmDq49zbA7dh60LvAeOtlJfGVFd4IBFGWakjd+sh7kaQwobnUMJez/KGLQgly4RzwN716nT2Fp95x5nKZ2HIQAfhcpEPGBrSxKgRJv3UaSPc32xR5l5ly80pmiUtNlHilUEgKqIyqw66VtSTVmqvthA5g43LmZTICoaVtbN0pqoEDfoopaugOx3NrgmXECbEAOjMxk6zDzKaXunxDrvTVv0vewMYb9fssNhL3ABd848MjGhlmHhTztMhpm1BhHpUV6EyfKyOu2DvN0Ua5nMxoXMube5nSgUj2CQAk0NZGtvVQnYnCdxKFkHghZfCViyBx/hsQwZAxFMpJux12OxJwVyXEZTJ40gRDIxcySvpSzV6bIvalFMSAABW+IKIAo7K8U4mxoa/B4pj4fxGHK6Mrl4/Fky6s5kNlYSbBYgVqkZyFA2rYdQQHQcMnzAllybwK40IPFBK6V1EkIuyAkqVFdBe5JJzjKwIuuImJ1bTSwBihV7AdtxZDAaipar37jHzO8lz5wJ4cpjBXUQ7ag118RQnc1sCte4xxrmNbTnAeJAu+VrsjHv74B8ADpXP81Vrmrh2deKT/qE+tBejwmHheXckBKUmh0bfEfHMyq5KKMRqDA4Pi+t2VU0LpaRtzvRHbFHK/s9nh8rsEZrrUvkcdxqViPpV1i3JwzMKyxGIu7KFGkk6gD8Wr4T3NtVd664swsUbBn0y+VdeignnsCMCjx59Et5vOSyzS5gqVaTxTQtgplkYtRrcAN17jFzmDmxp0iiRI0SFfDhUH4E0hd22ZmIG7ADqaqzfEXLDW6+Q6Olg+vRqNYs8K5f0/wCMIyCKpVG4PcGtsTxzxx26r8/6WlPG+ZrG7AD3/AF3y7kZRHLONcoI0TsP/lt5WCDsqqxPvXasFc1nZWzHDdYHiIzxyn+J1Xw9Z9QyKrg9w2KfLOcaCElEeV43dF0sqlPDK13BIPiKPp7nDxmubpMwKbh7XezMdTL7gqux2vY+nXANx8nbgBgy887R7EgqCbDAMoE34fZKnHM7mNczoTF+KZoxWzJlIrRVA6jX5m9yoPSzihmuV5ndXVFaKlRdBDFAuwse3qL64LDLssrTPM0pfYswUFQNgpAHb2rvsMDuF8dSDMEBJKEdMpbeMsAxYAkBiqXQNeY0MMxJIIgcPf346KvCwtcDIHcLquW43Hj5Jv4HEyJ4WqyO4HXvj2OeHTtKDJl38UAkFZaEkYBIpm2boU69ST6Y9iD9Pk0MfoLV/ZsfqJG+Zo+hRaDhkT5JD4gql369aAAA3JJ2AGMnymRaPMyR5uAZqMMQpNpJqsBVDAq6neyj7AAmtrxuuQ4DFBDGrKDIACCdwDXQDoCPXr3xlP7QXEecEsR81eZQBqDUN9+xBBv1Bxe4ENvisqMBzqKVuI5XN+MywFYISxC+EREtfwtR1s47qxZvmKtgzMWjIeHqaUqNRZySS9g6tz5QOgHWrOxJAHvO5/eMrNJ/H5Rt/DV3XtjrNcW0wsAbaQaAB1s7H7DfEz3k0FayINJriivL06SQRyMNRYCww2DE6XAv1G+3SxWHPg00eXXXGArAMtjrQbpvfoMKeUzCRDwRpXSnhmht4gUtINuuksE+aYO8MdJv8NgSTZFggb3ZI9/bt2xmzfqbcI3mv/myPZatYem523/6rdH+JcFTNVI2kZgDaSgNXor11HoTuP0xmfM3DSJ0YDRN4gVt6u2VSDXqNvcY0vIysOoI3oX3I64S/wBqaGJ4c4PgFqa7y03h36bFj/p+WAws73O7N+6mljazUbIAc6FZywLeZG9tlA9fb9PfDTy9xiKUhb0t0qqJY1vuar27Yyw8xurOHjU6gBW4I223+R74sZDjo8RNJKksOu1E7XY/4xYcNIG5XNsIzioZTbXUVumSzZU2rA0dj/I9T9sKH7QssuXRmXUYfxCOUQkVRAob7DawNgCTVYO8uZnygBQarzMAfTcA7KP19+wu8U4WJqSgySgq++wFbkkjaut9iLxmwufCbYLF7dOnNFIxr/mOtb9evJInJfJC5iNs5mi0cZZjHEDu9MfMTVhBQUVuSpOwq4JeHpHLPEsaeE5BalvYDZb1dbJIu/Xrhw5m4osUMUcJFBVVVIOwAKrv0DEoRp3J3NUDjPeJPNl4mm2ZlKbNbUN/XuvT+px9I9pczRYMJEbySPFFY4I8umpfKo6rpCn5GupwO4fk1hKqT/ia2a+xYGht7bYBQ8zGU65TZUEhQKC+9dz7/LHeRzrzM0pfbUF8Mg9AOt9Af6Xfa4pIXZSStbDSh8gawWToPPirfEdEb0ZgrDcaksbkkEGvStxse+IsvnIVcNLmfhFARoP/AMTv79ffHEsKZg+G7+cDyaRYWrOn3u764LN+zmNssjh2VwPMdjq3/hJ229MPEh0JJBr2+yRNC+MmJtEA30v7qskGWzZcQrK7KhYszFSQvZb1ew6UBiTwQuUjmDFCzDSxOorSsvhDawFUAVe936UwcucOigTSiVYpmO7N7X2HsKGFLmCEiMhSfDjzEyoO35W2/wDZhZvtgox2zslmkoH9PUtAnlw9kVyHOTrFSzFAdmCkhS3uOhB9/XHOZ45Fma8WEORtqNKR12BAsfywqcOyxckKVp/LRNbnofuawYh5bnSEzeUqu5prIFdSOwv1q+140MPgYQe+SfP7IsT8dnkbla1o61qfVGM1EWlglhtAjItjpGPMAa7jzde1X7hz4bGxJKdAFFXVeWyKPSiCPesJnLXMCxkxyKDE+xNWynYav8yj+E/MUepnmDMtlpdKmtSm1BJXykqasnsw369cZ3xn4cwEPaDl9/FM+E49zw6NxGY+nh9k8lRLGUexq6GtwR0Ye4P9RhWzHG5grwRoFZLEsrnyr6gV2223ut6HUT8D4hJOVYggH4QBu1beVVBZvUkA17ViHnaGcsiKrRq/xAldyKssFZtNCjRonv0sYUPaRxvjLbZfHYdSOPhtdWjxsTMzZP8Abpv4BIeYz7F2KsSoO7aSoY12SM7KOgB9NziyeJhVUAXITSqPLf0PQD9N8V5MgJtYjBCQkgEVbOa1H3AoD+xVYcJKDWo0vXm31Eeu5JNf361qBzaDXb8vzp9lOyR1V7olw/hIdm1OQBIpcjoWdfMavoSRt6DBXg/FJIkDLJ4qqdz2AAAFjt0JPeyD0GAynQoD3sSb2ALEdbutug/8T64rR5topvGiBIP+KlXqB3JA6Hvt/TEcjO3zNcb5bV4cxfPZcdpqFoHHo1zOW8aMaS4KSezV5W+9D7d8ZzxLNyIxlZKawXK11F0QOliz17WPlo/K2WcrIrkeBIuzMd2uirqBvsPluBXTdM51ycsEq6jYkXygAWxBOrptWw2YGvE9Riv4fiHPi7HQ5DWu+U6gA82mx4UpXxlrs5v+L2PqueH83bFwLmJoOLXy0LJKkEsxs+1kdAL9iDl/gyk7+UEtsDuQDselAUR09MfcOknma6mlbuEiwDogZRbvPTputX5q5iCBkUv4g0n4GOkMQA9jbrYHqRXpaLPwwOfFYEsyMSSoXbxGOwHTYg7+2wwwZ/KzNOPHUaQbElA2ASfDsIAqg0QGF9fM2K8kuolNuu/yJH88aTtBQXzg3tZnPx5YndRGCVJUGz1BIvrW/wAsVsvxlo28b4pT8Dflj9wO7CwR6bHc4Jcw8qPZmjFq/mo+/wDfQ4EZfLXDKrAhoyslEb6b0N//AKQ/TComRuOnoqJHSgAnbmiMHFpYVj8UBk+JWWr3Kkgn8x23vffrg5wfjgR/FiY6dXy73pYX0wrvDl6rx36NVp0IHl2rYE7dffbpgZAjltKBizbUtkn2264CfAsf32aFOg+IPYMj9WreOE8aafzGgBtZpVHtfT6YJvxCCWOSFpIpNa7KrI5bSwJFG+q2OnfthN4AqaVvKrJIoAZ80x0K1bqkKbaQdt+uG/JZ2bZfEiRTtpjy6Kv6718qxmDBBju0dIM3r9P5VxxTHNyhhI8gPfU+yy3mLkaaIxpB54p2IEjFCWAAI1AHUukA9hdbdaxDw/lKNJ0jNSnV5y1qq0QW6bGgaI3IJWxuad+a1cZUEkiOM25Wy43KgjtW4HruD2whpxxlsQROl9XfZj72xofqflizCTOmhD3b/m6hxUDYpiwbLQ8lmKkZB8IY0PS96+e/Tt07YN8SzJXLSNvSjUQOpA3I+2/0xmXA+MCNghYFm3oH+u1+uwA+eNN4LIJIiHFqwII70RR/TEr2a07Y8lYH0Mzdxz/lLfLefOYQxsAX8zqepWyS4HtZuunX6LPMHG1V5IiCxRwrBVvYFdQO+1ja/phi5S5flXMOWYpHC5V5SdPTbbfuv0APyGM2fMN+Pnle30ySFiNrtivXt1sH1AxvYsRulyw8hpy5DxpYUGerk5/hV+blZXCyRkoGHmVtiARuD6bYgy8DLUS0wqtjR9SfT6HHaZ1PPRLeWgwYg9b8yk+jN0sX6VWD0uU8NUWIAylLdxZCgWdbEDoG2rcdT2weFiZkzOHhfD1XZ5pGPysNE8jv6JbzeS8CnMgEoa1A7V+vtewwb4dxUtUgaJdQ216yR6gAHr9RhZz2fXdI9w3xuwGpz1/0rfYY+8LzTpspr9d664jxlOIKrwAIsLQOI8e0RaE80jmkNVZ/irsB1OFTmXiKnw4YbKwgm+tsask+u1n3JwMnLPKPEc0TRKnzBb3oA103rEELD3+V4kj/AMZzKwxGQ0TSjmy93Xfcf7YKcq80PlpUBb9zqqRdKm1JF3t/zW3tipma0DSjqetkggj22H3xUzOWbqfuO+3/ADimKYtFOScThmucTH6Ji4plfAlKiyh80bH8yWQG/Qi+/Xvi9xnItPkY542Z5ImERRFJI1Uqk77qwXTsNigFb3hcXNyvGiM5KJ8A+ff+Qs9gAOgwzQ8KzMOUabQ6xqUZt9OsAlaqw1efqBsCaONp8gMNPr7rEY0iQFqPcuzTsgjkJgXSoZYz5pdh5nkG7LdgIDpWqoEHDBxfhirk3aJQrIpNjrRBF3160cBTxgTskiJpRVA6225JBatl3sAbe19m/gmbWTyk7MCD8iKx8xiJHuuM6N5bD+19AyJhbn0Lue/usZ4Zxho8sRoatRth0JO5F9qAHvj5luO6W1FRR2ddW9WD1O3QnbBDj/K8iNmFjRtCSkmtwulEJbrsPPWFOXMaTTKAe9D/AGw6XCMfczNbOvMHkVA2Yt7h0r3RibjkuosGCqb8oGoAddO4G4BG94+8Hg1TK8gOxBsk7EV67++x/TA2DMoatvv3/X+mCuS4lGpvqf8AKP7GI3RuILY26nkE0Ebudon/AIHNXlXoDQ+XYfbEX7QIAcskhXV4cgsXQptt/wDUFwE4LxwlzqAW6oDsOn1OG3iZ8bIZiq1CIsvfdfMP1XDBC+F4ZMKOlqgvEsJdGs+y3EAibjzH4QNth39hucewK4BEZG3NDue/fvj5j6b9NFKAS3hS+cbiHYe259za0+Xj4/NnsqP/AAy8zfrd4BccgeTLSZiHMRMsZ0sUV4dtjXm/Nv2wXy6elfbAXjeTednhVwEVdfhqQGLkMBIfLbKoWqvqdh1xhNmjfoAR53/C+gkjkAs5fJtLnlTj5jjZc3IrL+QdWAF2DYtu1dcX+JZLJMvirJHTAigTZFWdlDGgNzsABuawqcF4TnZY3nEYkQbmyGZzsSUBJLNvZ6ffFeHiyN8McV9KrSfSqO/tWGENI1FpEea+6a6fmiMp+GjA/wCzQklgpZ1Kkq4Q7joLINsBscdRRM1OiR5QWL0+V9NA0SCOtlSpAogEE1gWM64OyIv+kj+uO1zkpPx1/wCIA/XCjiYmbKkYOWTchNmTdVel1aSBWqyTW12dz06nDNk5ga33xnOQdg2rffqSSfqScNXBs0WbETnZzmVeTJ3L2VTmTPO2cpv8OJQEU7KSwst9qHzBPfGfcw8GeGXYt4T+aM9iO6g99J2+3rjX+JPEr63iDuU0rqFoDfUr0O1/b3wq8/vNmMoZSBogZSulQoAe0oe1gd+2Po4A2TDsAYMrdyTx41z150sGZzmzuJdqeA9rSHw2EiRNOx1Dzd+oxuXLjaY9+2MK4RrfMQqfzOp+l/8AH6Y3fK0iD5YzfiMjXObk2CuwTSGutDuLcRvxYh0Moc+nwKN/9QvCdmeE+Bm8+2lWhMqKUYA6tY8SgSdgo/N5vy9euDuWYzTGgW1saC9SPbY9vY/I4vc1cHWXNTEsQilRpUAFmCIpJJH+UDp27d9SaKOOBrXcrPjoPVZ0T3vmLm+Xusoy+VvMCgFBboNwNwaFm8GuN55UMu1mSIImncbsWJJv+X9MWuK8u6I5HUkGNbB69P8AjCi7NJ8Rv33B/wCcKZIZv2vl67/m3FUvjjjae1+fhW2tf3pSqxoSbAuuv9/30xYGZIXT+W7r1/r+uOVjo1e3U+vyGH7kXl+CaN2mRWF0o3B2G5BBB6msKxMWVvaE7cEeFmP7Y48UglmPYD5Cv5Y6VffTixx2XwszNGAQqSMouiaBIG/ywPXNew+2JMt6qhsuWwPrf2Vsyk9WZun/AALOJsuqx7vsfQizXst3fuaHXrigeIOb8xv2Nf2MV7LGh1P97nHfJCZDVk/n0+q2DkLIQLCkiICxHxt5mHyPQfSsMHHYGlys8YFlkYfPb/jCX+zziSiHw1JIQkWe/e/YGzQ9saHw9g4IHfpiGQu7SyVQwAx6BZXHFIuXQgsIhLpHYF9N79zQHb2w7cr5g6wfXFDm7iQtcqgASNlb5GqCj0ABN+p+Ru1y4dx3xp4pjThWyAa5qUWEe7tiwnSkxcwRr4cw/wDnrW3XVpK/yAOMsk5bMbVqVzW9oCp9qO/12Pyw/c35oIIiTtZB+oBH8jgEKYhhuD0xnQOdBmLD8xtUmBkju8Nki8W5bKmwoW9xV6T7Anf77jAlM2Bt0rbGtcUyynLPdbKT8iBYP9PkcZJnh5/hHmbVe91XSrqj8QNb31rG9Dic0YcAAbo/dZc0HZvLSbG4RbhUh1BrxqPLLgoAd1Ioj1HpjLOGMARZodz6Y03gU0X7oRM7BotRLgDzA02mr23UjcnfE/xZodkeN+Kf8OfRcw8dlnq5Mw5iWJB5Y3ZbJAGxNWTtdY9h2jy0H/UJ/EcoSAwIXVvpRSPRfX1Pyx8x5mPc1oAHukuwEbnEk+xViF6wQfk+LNxRu0pilWyrLsa1EgH1Hfsd+uBpjs10/wCdsNGVzQj/ACggCgDjKhbuVq4l9UAgv7Nc8ZMvLFLIvixyebVZYq4BU9enUfTCV+0zhEEebYtsXAcMgrrYNiqJsE/Ij3w9wcCnTif4zLxR+DKmieI7Db86+5oH5364D/tg4YziGbwhHpBRqPWyCPsSfvi+MNc8Nur+qgLiATVrOMqJlH7qdGX0Y/0YED6HEz8RkX45YF/8V1H7VWBM8IHpiBioHWzip0BB1IS+0H+oPqikvGWO4LMR0Z62/wDFR5V+e5xovJtmNC27FQSf64yvh+UeZ1Qd+vsB1ONa5Yh0gLfw+X7f8Ygxr2FoaN1Zgw6y4otxrYL3JYbDcnrtXc4j/aDlFy/DxllrXIHeSr7Adr2squ3YocXZeHrOWDEgKBRHqfbvte2E3mjNuSwleyg0FjvtsFr53f1N4v8Ah0jHRZCflskKPHMcH5wN6CUuQ1X8apmOlVBpvKApOwJLEKNr6n71jXngeaB1geOSQWpKlwBvQsslWRuN6O1AYzbgE0S+NCxiuZAEtNek1YbUR8d2pNDSUoVeGrlZJcsgmLgpNCNQ6hDHI6lDY30gjp7VtWI5DG1xNXSdF2jhTTSi4RN+GnXxUNoxtTXUWLHZgDvsaNdR1xPmuIEyF22ErMw9AdRvDSJRNEfGVSO4G67AWy91s2R3FjfGZ8UnARNUijzELautKaI1MVA1C9x0G+/TD8TjBiYy0DXT01Qwwfp5A4nT+U1NIhidGAYMu/f79xj7w3hEI6Qxj/Qp/mMJeR49KMxGrzyvl1YBoU1aG638K6aHW21HvRw/8MQqgJ9MZb2ujAFrRZI2QnRJv7RuGnxIfDjHR70qAOqbkjYD3OCfCOOJk8vllaN5AynUyMFj1MbVGNknTZJZQp6gFheK/wC0xHKRFSQLa6/07e2xJwqcI4m6B1J1o/xK+46gmv4Saqx0vGjCJJIaas+XK2U2h3NcyyZqWSMaVkIcCy1alUkWdzRJ3wFvB3mdIxmJBD/hXcd9dBAIB+QNYBHC0vivE4L8A4CZ2skqg2sdT7D/AH/ngQiWQB1O2NY4LwgRRgHbSNz79z97wqV5aNFRBGHnVc8O5cjy6F42exVhmBFXXoN98OHBJTpH64GQon4dmSRZVkS7UGlYWdBJA8wqyP6b4K8F+HEb8195XNLa7uySubgVzzD+Km+hH+5wxcq5WTyt4ZIYEg6kUabC6vMwO7Gh64IcV5fyssvjZiYoVQIsaiy1Emyew3r796pY5XiEM+YkjEYihYSkEn4XuM11J0M24vqq+orYdPG7DNhq+JWWI3tmMg8Fe/aDxKGKWOOdSAVDf56twashbBC72evcYTDzQyw/uwWa7pQdgPU1QHfYnpjQOZOIw5jI1IY5fK5ViNRDFiVC7WhAKrvRYD54zUSgMAQALxAQxtVqrA6R+h0UkfNbHLkSRyvbb3JUWk2NB0jWQdx8WPvMWXnMEeZlEKatAVACXCFW0uTIS1Uux/2rFrO5WSXLlFI/xQDZA02xo2eoNjr6972Kcx8ElbIwxtIreYfvNDBRH5tIZqO2onetr7g2HMNixzUzxRo8kE4By1HKAZWkY10DaR+gv9cPGby3hZbLNGwVMjN+8o2Vy85G7dyBIDud9JB9cBuD5QxO0ZZWKEqWX4SV2JHse2LDzR5SLNRsjuc9YdhqAqyws7jULKgUKFHfpicP7xs6KoxDIC0KhxDjMZzUjK4dW0kFTY+ED+/pj2Js1wLLpwtmjA1NJ4mpyCwNqnhBh1AUsSRsSfbHzCWFr7y3oaRCUt0cmLwvMD7j+YwWvA3LGyg9gftgneKGtpzgOZSZnXl8F1E2++qvY0cLf7R82ngxquvzPvqN9PTDHWFnntAYYtbhEVyS5Vm02PRATuf5DcYqw9dq0u239FK8nKaWbzwb4HzxjuBhk4nlo1KiJpn1KG/eQeECD0KediwNHehin/0hiNRXV7E6R/qPX6D7jGzLJG5uYFRta4GkV/ZzwFpSzKLJNDoKVRZYk7AWf0w+8M4RIivLpkVC1g+FIwKn840rTJ6m7qyAe6JkcqPwwcBWlWcKPD1aVUgUtA1eojfqfXGocpPPl1ZHLB2lISMgARr326AABmrGDlYZCStMOfkAA6qpmeJIkbMG6Vr/AIQa30t0Zapgw7H2OEriMUeZhaSQWWawL+EVSn56d98M/H+HR5qQgkxxvTMo2Ui/iFEFQ5G+46WKvDFxp8k0SidV1wIFVA58OgNQUFSAdvynzD0O18yZc2Q66eiLtAcuYWP5WOcqZVfPJdlGKOCNvNuDfQghSK7V74eeGM8kM6RVSRNKAf8AKFV1Wz1MYDCzRZFva8TcegeUCPL5dIkAo6noXQAKqqg7dtXoLBwhwcZmjvQ5RirKDQ6MCp6gjoaPphUn7lnimx/tnLwWgZxvGyhWEkK8fxrQNEbdenYX239MZtwvKDw3FU5A3NhtYJBXr+b062Vwz8jczah4LWHS/nX8+p6nrue4GC/MEQtZT4PhAfvQ8SnYXodXC60KvpBANVRqgb4whhLDxQSAvAkHBKHLc3mCEitYNUB3F9PXGnRkEbdMZW8i/iyYRpDElQ1bGrrY9L6e1YdOC8akmmCnw11Ra2CqQCVKraCxoBsE9dwcDJG7XomMkboOarc75FXEZLFWsqi9iSDd+vby979cLHBOFK9Ek+u1f1B/ph45hymsLdWp1DtuOm29/cYAQQBJHYsAGJIDEKevzI+W4+WPRzSxtphpUnDMkAcW35aeu3qkzN5sZfMSKBqj3RlO2pASKsdD6HA7iPDgqiWNtUbk1/Eh/hftfyO/t0w7q8KyShzpLOx1LCrsoK3WrSSd9q269uuDK8QyyZNkhyqlGymh3ZFRvHs7MXIYqQGNrYXVtXXFmtWVjGrNLLOAx3mIttg6k+wBG+NYYq6lXrSdiD39iO+ELifMIUL4Maxn/JWmwd/dj72B7b46yWcfMAlpHsHdVIUfpvhUzTuFfgnxixJd8lofCIVGRz5VxogkjZV38qE/F6fCzL/pPtgxwGVXjDKbGFf9nyo+YlyQQiPOZd43ktmpiDpJuwN7AJ7nBzhmU/6fll8ZlDM2kRg2xN7n099u2ALO0oDdFoxzyPl5cVFx2cfiQP4UH6k4s5TJITrKg6lKSdtUbjS6kj/Lv81U9sKXH+NKc2xG62LPsAKOGzgvFgyVWofPoP8AbCKLHa8E9zbZXMfVD+c+ACKR4UUAK3k7eU6Sn0DeT74z2eifY40/mh3zEE0QLHMZdVdH7yRWraDtvsNq/MCO5whcfRXAnQgeJ5ivoSN2A9Cfsfnhrmnfh+f2oWu1orlMwyWQSAV3I2qtw1jcV69tvTDLxLK+Plioenijm0qDu4/KdJUMK0/DXQk+oUPwhSynYFWRle2KjSwo2QQd7ro3/i3TBLhs0gdUgn1SIysFljZGEZ2eRVI0taHQxUg0Lr0dF8pS5/mCWuXOKmIKGvc1v3o19sPIhizMWh9we4O6n1+f998JE+TjOVBRlXTIR1GzVVXZoNotSTRPfe8Tcr8UpqazWBnjo5hxVGHlzNyFHeFEwSxwSV4dujMRukimQkiqsEAAWdrvvj2CHMWQ/Ew3GP3gI6dW6Df309/Qe2PY4yRjRVJD43hyOZbhzqolKimUVTA133/vtipnOYIoviZSfQG/5Cv1wCyE0s+SXLRysky6Q8cocqFXqetGuwHXvibK/s8h2OYd8w3udCfRVP8AXBtIOq48OB1Xc/PcVeTTq/zsoH6H/a8UP/5bOA7TwqYChXcKwOroB1FstjYkgE4bMhwqGD/BiSO+6qAfqepwD59y2qDV102fqNO3/rrwxgDnAFLNjVJ/MnNUmYKOqUFQRkAg+VSaOlNNbGgLqh88L+ZkLjzMSPToP/UUMO/7P+VoZ3LTqWZCKSytXd2VIJ+V+uHTmf8AZnCWM0fhxxUuvVblKHmfzNZA22vbc3tWHMcxjjpmCHK52hNLJOWwRMiX5GO4ugNvi9LFbfTGrxP46l2LK8t1Zs6fzOa7npt6j1wGm5LyEWmRsy7gb1GAL+QKyH9RjnmTmyPLZMNlXlD+IEHiKSRGy2wBrStMoIo9SdqwrFdm8gs0PJVYbMxrr1A4/nBW85xC5HRiCwPmPvQFD0CqAoHzPc4L8DhXMwTwEjWaKFhd7MoC2fKQ+kmuo1D8xOMvyebcN4msSBzu4N7nc6h1B9iPlhy5e4gVclfiKHw+gqSvKbOwIfSf57XiO3CS3JxymPupkJ7/AFwn8a4KFyeaI6xzq4HfSxo18gQTXYHDkykGm6gkH2I2I+/fAfOOsbzalVg0ZJDDY+Rxu1HSDoosL227jDiwO3SI5nRghvHdZ5wjiRjbtdjfvXpeHaPNLImlvhcFWHzFH7i8ZxIVDMEcOAdmW6P3AP3w2cs8QDeQ9/54me2tVVG+9F1l89G/DBGyf9xlZzpcDcquzKx/8RYvuB74s8y51op+GrllAMmSQkgAatbsdz7kdcDjCuWz8gm/wZSJwfQ6t/8A6rHyPvg/xaGOXMZKKFzpOTUBgdJ0iSWit966e1Hpit5GTNzCRh480mUmgD9EG4xks2oU61JY7rGQCB1Pnf8AN22B+uAM+SUuZCrtH5NpGJNstsDVbhgw6dtwDth5R2gnqB5JNDDQJCGJuiVDkC18rgGxR/NscdcdyxaSZKDGVPEAU2gZWANN0NkGj30nANZ3Ec+LkfL3nWOXBIOYy34iUoiBI0RRqrzDbffvdkUdq9O99OEwwxsykil3Yse57gUBVdKxZ4cVVT7m/wBAP5DEmcQMrKd1erH9/Ij51hZeSV4RNAJpcwwZPOCJVjtlQCSlCNf8S6fiPff/AIxVyvLHgNmLbVpAETD8wIDBqHtQPzOKnAs+cqgmEevYAatQBptJph3F/r0w4cMz0U4YljAzsfLJQFeit0I+YXqcUEHVSBwoc0vcH45Nl7MIUvqBXV0JXf1/264IxZqhLLmdU04SlYMSsV7BRZuhfU2TWAedybQylGIJXawQwI7EEEggij1xMvDTIAkRUaiNWonau4+WExuyvBPAq2i8EDiEQ4PwcZvyMQpdDokN7OpPUAbjpddm2xFy7nHhlaJrRlJUg/lYGiD60R9cNGfmTJxxuqk+CU2QUTZCnb3JBwtc5xlM+8qqyJKFkTUhUmwLJDCydQNnvY69cMncJS6UDcpURdGWxuN0KWkZGUsqOojMlAEuDVWCRsdvUGjW+2+E/wDaFw1w6JHCBFq1q0aAKCV0sp31C9IbcDf74I8qcStau++GLiLa4pFJLApZFGgB6ECgSL72fphUZsZSuTto5gsfyUw0UasEUP8Aj74K8V4hLls0JkCeG6kborWIm862QdLUvbqK/hwB4nl4oM0UQAE1tudN0au9tvbDXzBljJkdabtC5lodxZLD/wBXv3w9oypD3ZiqvGuEBGmUhmRn8MUx0oGNxPRFMCCFHw+3phSikaGWr3U6fnW2HDi2fkmyuWWHZZUCyN5d5IEKrZG9AAML7nC5zHBTK3kBrSVQEVW4u+p3O/fHXi0MbqNp24BxDxE69sfcLXJ+epq9sexCRRWm11hMPKLEO+iJdLAanE2sGvQHe97rbDdWM25m4fNkM4M5ApaI/ENyAaoq1dAeoOG3ljmqPOozIrKyVqU9ruqPcbHFbW0FDI8OdYCOXitxHJCWJoz3Gx9D2P8Afa8WLx8GOoEicFzMkWYaNDolYaD0uww3BIO4F1ex6YeuNQyJkNavTKHLoVvcuCfisggGxuevcYFzZErmYswfDoS6PLeoBlI/eXterSRXY+xwxcwcTg/D34gct+6KoQxIfy1t3HxD5H1x5ooUic7M4ErHI5ZXLAyyBdNbNVAY64Rw0TSxow1K6jVdnuVO5N9VB69Ti3wfh7uzKQdRDdOt0envYwV4KoEt9KYEH1Vqvr08wB3+2FAZ2UVS2XsJg4Dy8Ul8R4T+FzM0VkmN9O/0P9Rhr5bzdgUaI6HuL2/v5Yg59yBGa8U6ikiJ4rld1bdVdiAFs1RC3sPcYF8CmMc2k9jR/v0xyRpGqCN4JNBahwbNGSFWPxbhtySWFEsbN76rx9zsGo9umxJoWrKav7/boehH5PLCeCfLatLH94hHrt962PyvFXguRaeD96pJh1ROhKndwV8ruVUlCFs3tvXph411Ux0NJJyHLZkgkkWy6ux231Vu49yQCR7gDviLhlxzVYNUQQdiCAQR7EEHDxyrMNOYrr4viAbXuAx6GtySBvhU5n4V+GzVqP3TksldgTun0JsezDC5QKTYTRR/PcEfOGNPKpVWpj1ogk/Yqv3OAXCc6zf9tLpuNqAKlza7bVt9brDfwN/FVH2UL3Y0OlGz/TC/zTkhFn4iyhQyD6aWN/LYDHoXiSLLyRSXFJm5qTN8d05rLHZkRqc2CSf4TW3wggAbCz3vB9pyJvCmYUCViX4kIUqNRvpepPLVUu5vomcdy8SeKY4nVlbVqshSdVkqpFaaBG3c+mG/wllXK5oks2kwVsQGrysNrsjayT8O3s6JnA9f6SpnhxsdErZ6DRPNFVU5K9tibH0o4mR10HfoL+o3H64vc6wU8U4/N5GPr1Kn51f6YBQon4giRzGro1MOgYrtq2Pk1fFW9YlLe8qmyd1H+VeJRl/ArYuwLVqqypDEvaqEXYBVN6rJFHB/inK2VZ9AjVTpsPH5QdyCNttiD5SCK6dMIWQ5azsTlhFJG6OrqwUuKArWNN6kqjY2IxowzqZmOFw0LOhUygE6o2K7hV+IDWgO+xDHfbFP+qiO6zvmDhX4afwtRYModSQAathW22xHYDqMccKzJVvcYOc/5bXNlWBqy6E/PSRf13wtaSr79Qd/mMTyMI73NVQvvu8k/TSeJAWChzoPl6WVGqr+a1ihzHmkmyEL6EjeJqCirMUg2cbDWthPMB+bFvgeaqFje6gsPahf9MWuM5eOWLQwtTciGjYBUaVGncKulF2sDSbve/RkZSCV2UEPBCVeX81ocDGkxZomPR+ViCfpe364yeLySFSCCDVGrBHrW1/LGicHzOqFTfQ198A2w5NfTmFI3MfBl8fNN4RLxijIzBUXSF3FnzMwG23U9cMHKYMkLK9MhAI+TIqsD/69Pf3wMeF5dZiSEs1+YpPNKLsUniIkSUNtjt6nE/IOZqFlOzKQDfqNflxXwWeN1VhdYcq2W0/vMrM7B9halNa3tbbRuvbdlwW4vk1kyauQDpEbe5AoMt1/DYwJ5icHMZhB+fL7f/2Q6ZR9dI0/XBDLcyweCySMF1ra++oE/oTX0w5ze4Hj83QNPeLUncPyzQTlG7CwfVSLDfUb49j3FOK5eVoPOSUi0MRa92IGx3q8exMYrNqlk2UUtZJxBlMlHECI41QE2dKhbPqaG+OXzA7fMYjbN46DYSyKNK5rx8mmCKWY+UCziqJ8B+aM6fBCj87AfTr/ALY6uIfxbmWV0ZldYEPlDatLHvpB3s7A7AV67nHPLPMriBZZpI55IZUELMwMio/iBkI+LqAe+x64g5ryY/CRoPiB/wDtYn6339yO+EqLKGMxOPhbST7H/nHbC5R3WjZCkzKMPhk8ykjTuw3Wh0pzpr5Ys5+FUzClQAsiljW3mVtRJ+dg/THGay/iZJmTd0867gUR5iLJoX8X6UdsVcjxNsyiyEAaC9lehJAND3A3IwDWUmOeHUUE/aPki00AXbVaVuBs1j2P+J1HpgM0bxuuog6PKD0tR0P06fTDxzpFbZKTqNair9VJ+W5TthX4nAGIJBI1EbGvzPtfQDa7Ppjr9RouRkB1ps5az+ySXbBuvvsCp7aSNvbrgtzBG0Uh1EiKQEMCOgYaSN+62D7fbA3lpVWMFIP3Y3aRdTEnsC7eUj2F4PGY56N0aJlYDyWaBPQCwfWgb6ayewwELCwUTa7K8PNgIFy3lTEXjayURFJoANpaaOx/pCHEPOOTWTLa97iYNt/C1Bh966b+XH3I58sImIrWstrvsQY/L7UBdet+uJ5/Ojqfhaw3yZdz9L/TFE0RjdlckxSB7czVJyWInXwVikkLfG1lim25KrqA9DbA/XAT9pOQVJEmXWrNIUIIGndR50PXrd2TuQRsaBHll2EcSRxmSSNz+7+GMgbG78gq76FrA98E/wBoWRmnyEniRxRtGPFAQsx8vUWVA+G+3YYW1obsEbnF25SRk2c8PDs4cW40gUVsC79dx+gwQ5ezzGD8Pr8pkCkj8pu0fsRRJ79CfQYg4TxHK+EYY8u7l4hIwmm0pqCgPoEceqiexcYrZvmN4w8gjjS5IxIqxgEigwNmyLKE7Vufc4Yy8wpA7ZGc1xePNZIJFDPI4A1k6FCuDsFvdz20qL++KPAoQZvPGjUhBEi6tJuiaO1iiNwe+2DfJuYDQlFlQFFeUbKTuuoKo67k7k1W9A9x3AEGs2SSSdRJJvcWd/md8LmjLDXJVYNweRe26p8xppljmDCGQMKlGqxsdKsFG6tQXYbfLDLLxZAZpQ2qORnlUp0I1UwANbg1Y9SxxnfEcu7OZrOqVQ6+m/VT+ny2wyZfMoMmmk6Qr6+t6UmR0b6rMvTtQ+ePaAEBLzZngv2v2U3OmY1ZWOZd9MisPqCKNHbqMBeKT6pSwB0lY9J+SKp+pKk/XD/zDyATwnMSrOZmEayAadK6UpvLuTdb4Qa15NXG5SifkpF/pePAFzKcimyRzf4jY5pp5VfWmnrYKkfocT8LzUr8OQoEZ8u/hya72XprsEHbrXQjVt0IActSOsmgyKBfagT7C+m+DvEVbJ5jMxJus8XiKGGz9VddwDuL3HT37hEwA98WF2aSwC06hA+J5AnW43aNjfuOp+3X74YuAOWy7Vuav6gg/wBMR8Bh8YtIHjAZEciRtBIYBSdxVk+/rtipyrkG1uqvaxvpvXQ3JANEi9hfTpgMW0xu0F6o8K/OynGlPLy9qYtHLLCSbOggA38wdN9dvthRgzUcMs4Duac+E6EltTiwdvj7g7G7ONIz5MUjJ/D0v0PQ/wBjCjxKbRxOGTp4sem/8yXX6UPrhrTancKVGLievOxu0LsWJUgppGsoyfnIuyQ9EbVW+PcowQu6rLHqkiAVQfOLLDcA7Xq26Vve3XF7mCECQTIKNq7V6qyjV9iN/Q3gBLkgnE9LO4DSPWklaB8yrfobrbcYc093VKPzIxzfkAXVHg8Jcu7oY0oUXCPqYiiS25610AA6Y9i5mir64ZCXZwCCWNsFaxZG+oDb3AGPYWX0iyojDn6FN0uvl/xi2ZO4wNzco8HWVNGhsDYPrjvhWb1AqQbHTY4TCbaqp20++au6z3wC5jfzwg92P81GGB77X9jhd5pVhJlzpY+Y3sfVcNCnOy65kmKhfKW1Ert2JqvvVb4XgitDXbSCP6fY4a+PKTGuxPnF7H0OAWeyLIEpTTIvY9dO/wCv88A/ZOiq6RnlniY1qhO0sYI9NXY/0xZ4zxNMjG9aVUK5ijHXW+zsb+I3sANgLwmhnQQOFe1dlOx6HcdvYYbOacic5khIoPiRnWKG5Zaseu67j3Wu+Gt1Nc0g6K7xnM6+HRWvmjlhY0tBB5diT1+I9PbC8csH8dDuPiG3cMxH3/rgrwfNy53I5oS+JG0aAgAUsrLbWVI2bUBupAN9O2KHBeHF2kaSVIkMdjXqtj5gVAUFrBHpvYx18bmHK6vJeBaTYRbhL/A0cTTELR3FC6I3c0On5fU+mLXEM04U61EZCg0rktuQtltKgHe9j2xW4PkZ2AEcpiXSL06R0s/EwJHXooxS5llj/wABGkkeUaXlbUwob9ew2ofPArqqyZ50yhmoF4p2v0JKkG6qtWpWrb4sVOV+aIjGwlaVpma1RFB1EncDuBv26YqwcSkaGTKmJw7tuzLsX8oBJC+qjf3P0s5TgBhiJiBV1qzRLFmAveq0Kbpb3Y2dgLsxILmseeVeimg7pc3rfqi/C5YX8jSmCmNqGZGF35Sy79DuAawZ4zm8rFlZUy3nZl0ySsWPlPlIBYkmgxO574QsxwVFhYBH8QAHV57JtSe9G7PbFrhM7eHJBoYUSU2ItX7X7E/3WI1ShvDSyZdZQPPlJSrj1Qkav518rxYyfDllZoSx0PQBFWAHOk+nQ/8A6xNBqizeZUxkpKNXwmifzD/6mxHwnhksU2+rwyJAlWdJ0WL22NhaPt8setcpTcghIZ5NS3JBILO+8dkMvWqrf64PcNjUZnQBsWcEX/nA6/LAOdDFnkdVOiWPw2oGhVBb+y9ffF7h7OucBIYixvR/hQnt6g4F50VWE/croUD4zl/AZYrsK7qD7UK+tV9cVOGjX40d/wCLE1D0Zab9SMGebYfxL5iVA1qwZVI+IFFVqNDcEA7dd8L/AArxFmRjG+zC/Keh2bt73j1EFJ0LVrf7KedfEy6pK9mMVpPxMR17dNx98K2f4SIZZ8uyhwr6lXdQVYWjA0d9+w2YHAPhBkyPEHUq4TVvQOk/0qid/lhk5x4wZMwvgqXZYwDsaYhrUaqG4smwdi3tj10ia3NY/NEr8M4hKuYZUpCjafMdO426AXh9zmbOZhieZf3kEgAaBlYlHBDAhqrcVv62PTGZyZKRMwTpk+K7+Zv4qPr2w+cIzTCr1N26q5r7K/8AMe2GXokjeyqOSzeWzOYTwV8NIiTpkYUqNZNk1YRrq7oFRviTJ8PkXPSgx6fE/eRLs1q5Ol/NYogE+YH5YUuOcKkjzzeGrojvatRIAbqeliiTt2rv1wR5kfOIsIR3bwolTWq6WPmkobbnSBp6mqHS8HKWuohC0Ftha9xPL+Iul4QsoFhkoJ0+HSXLKD2K96JHXGbc5xFYY5gPNBKr/Q7EffThf4PNnS6VmJg2obMHO3rbeUnrt6evTD1xLJGeKSM7l1K2RuT2PzujhCNUeKxa4dUdnofLudJG9behv3rAzmqInLR5hR5omjk+mlVP61+uL/KE7NlY1dWDRkxkEEHbp89iBi9BkPEy5iYGmRkuunmkAO/0ODvun85rhFkFDszlTK0TROU1KSG3OxAI+4J+2PYh5TeQrFE6NriZ0Ox6AGu3vX0x7BNa0jVcJIOi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4" descr="data:image/jpeg;base64,/9j/4AAQSkZJRgABAQAAAQABAAD/2wCEAAkGBhQSERUUExQWFRUWGB4aGBgYGRwaGhocHx8aICAYHR4dHCYeHB4jHhwgHy8gJCcpLiwsHiAxNTAqNSYrLCoBCQoKDgwOGg8PGiolHyQsLC40LDQsLywsLCwvNCw0LDAsNCwsLCwsLCwsLCwsLCwsLCwpLCwsLCwsKSksLCwsLP/AABEIAMABBwMBIgACEQEDEQH/xAAbAAACAwEBAQAAAAAAAAAAAAAFBgMEBwIAAf/EAEIQAAICAAQEBAQDBgUEAAYDAAECAxEABBIhBQYxQRMiUWEycYGRFEKhByNSscHwM2KC0eEVJHKSQ1OiwtLxFnOy/8QAGgEAAwEBAQEAAAAAAAAAAAAAAgMEBQEABv/EADMRAAEEAAQDBgUEAwEBAAAAAAEAAgMRBBIhMUFRYRMicYGRoQUysdHwFDPB4SNC8WJS/9oADAMBAAIRAxEAPwBVn5bOS4kimtBtlPbp0/XDRxHmsRyqFNrW9dR0/pifi+jN+FIOq9jjNuNTyRZl+lY4wOEYz/MRsmAZiTwWqw5gZjSx2GOHUQTlzuAMJuQkm/CiSipsf2MNcGSbMZcmTUp0g1Rut9+nQ9vXAuOqcyKwHEaIVzhzDJI8bIoCr7+uCvBObdEDiRQC3phb0CMmP4qPffBLK8tmVTP2Ty127Y8NRmtMtgflLdPFAOXsh42dHp4l7+l3jb4JIoo760O2+MizOXORzG3mZhqFdv8Aj3xbj47mJYpH1hANqweWqvipspdZbw3Wk8WhyeZgKzKGUj/b7fPGWcHyyx61QkorkKT1Is1+mK2W5gcrTzbdK2GDnCeC6iEiYNqF7nA3YXexN6crSgqK+bfUNthixM6RS2Onpg1mOSZ4ZjIdJHoCb/UYKw8nxZyMPZDr2vv6HAFrc/e4o2PIZokXiuZVyWX0xT5eyhaVhVWRvhwzn7M5/wD4ekfOwMFJOR1ycGtpjqYb+5w7KBoEi8zrcpI+FxHSATqUXfb0wFiyxWWQ+uOeBNM8gAcFBtuaHyv5Xt1wzeBA7G9asW0BDpjLkVbLqs6Ruem4FgYCFkj9ga5qjEmNtHQdEDyXDXlcBAWI7DB/8JpGoxMw3B9jjuXJCCMtBJ4bgldTjTsWoMR/Ca8p74mPHgJZlG5Om7O5auw6AY89paaKS1wI0QdOWIzC7iKnJJA7jFLJZayFYGh8Q70OoHvg9kePHo3yI98UuYcqgi1WUd3UBt9gzBQRXeyMBnAaCOKIN71FUc1BknJBjW/NuNiApADAjexe4xPPkfDNCyt0CfarH0vFjK8AH4kI7R+OgLkpusl7Gwd1JoHfv64NZHhy1TnxCXBKEUdR81D1FfyOBaMtDn9VTKRIC5vD6abpNzgADUe2En8LPZbTIFJNEhq/ljf4c1ACwMWkjsRsa/8A1+uFrifGVM/hRURYpdNkg+n9/wAsemkMYBAtKw8HbvLbpZ/y1wWVpdUhKpV2Thi5g5ZkzMavlgz6Nj6Ee17XjvjbvHLExUxoWprFDqP7+2GzMcxJBGBfxbRhTWogXpvtdYS6Z+drQNSikjjjaRv1Stypwl02kjbUvb0x3zlmHGVe4gvQA/XY4bMrxL945DHwhAJQwADGyTo/+3A/iXEIM0sodGBhQGYr8DMTuF9dPc40THlF3ajac5DWiuCyzMzsI09cFZwXyi6Qxax0B+uDHE+EQMokiNp6d1usE+Cb0goD1xNJIGNDuCeIXZyx26U81M0cIrvtixwX4RjRcnyRBIS05Lb2ANgPc11xxx3kaKOPxcuSNIsqdwRVkjuD7YZuLStRok7N/CcfMfM7NpUn3x7BsbYXiUQXgZy1HWWBUNvjPebuFuczrWysnpjR4OI+OyqN/KQBinxNctk0aWXRK6X5b1JHRqiARqkLeUKdup6AnCQ92fMqcjRHlVP/AKgcvBAg3dtAdv4WZkGlQd9kJOruemwxXfjU+Z1CNTCZImc9jr8RFjZj1sLFfyw1T8zPHHlfJDAkkQlmkITWikDSiChbNvXloWPQ4gLy5uQZeY/g4pdsv+8R8xITvrC+Y6a3sMo6VeHdsQMoYL5/gXGtYHBznuDeV9PzguePZL8TlM5qCpPlg0sEooNJGFUlTW7Lq1jzdLjr3E/s85mRck8EzEyPZHex2rA7J8MzgzMmVeYRL5Y1YamWReq+ZbYqask2AbBwy8rxRZKKZlVZ3VxGKGlNekHSHa/Ii+ZnoAe9jCGybtO67NG3PmjuuH8pN4007uZiDt5V23rEfGsu+Xy/iq5piNSn3w4ZzmBfFjpIgkjUrsNZlJOkrDFTMwvbWwA972xX554QkkU0UMgZoGVZF2sORqoVsQOm3fbBZnFrQBsugtBd3t/RZnwvKNmZ1jQ/Ew+nv88bTw3lkZPMoyFiSlCz8sZnylw/wHDybN1GNPzHGdbQkden37Y6952I2QRx5dQd0Q4nxlYgWl3PYdcLnLcsssrOvlXV0xcm5elmlLzukESrrLSHopNBqGwvsGK32vBGHgEmSaRlIlipSWA0spa9mXUSKob+498ESClAgCuKOZvOlYWNbgYSueeOxjKo3cUKODC8WMymOjqbZRXU9hgLxLlgTpEkyuyGUq7r8C6LL23sRoFEW10aUkhJKG0jjjzWCkxM8ixrHDqZzqZT0qRo5D9bHT0xcyvE4tt3VkU5dJBbMdhrdR0G4+I+/wAsFxwDJtrYo2X/AHhiyiGWmlaLULbxNVAnyAigN7PTAHjvLf4eWMQF5I2RRq6lXa2aM7Ab1qDUBXyJxqR4uIM00A6KCTDSl3U9USyfEFbLSKquzEJAu5LME87NXTysdz3PyxTySHWGYMmqTzlj5q9R9qxxHy6/jOkBdmQBhpKqFW1LE9FVepDE11s9MFYuFrMJjmc0kQgUNIYx4qgm6XbTb+ylhuN98Z00navtuyvhhyM1GqaeC8qRyOHWYuh36b32+eFiPjEviyRIWGnNDVfmBj1UQt9KI3H1ww8CyRyeWhzaT+JBNpCgoY2Or4dizUTXr6euFX9qWR8OaJ8uCrTG3VWILFgCDse99seIACSCXHVTpnXhmlmlYIZmICih4Sj4WN9XPWt+2DEcGczUyeBG5CkMHYhQvYEk+oN0N/bC1HkUyUHi54W5baJApI82lSzvqOskMdNAgK10RWG/O8ymOVsrEilotIgi8YapHVQ5eSz+7RDvZNmr6DCHalruRVcZyBw5j+0X4nwNZkhD5lUkkYiGlb94QpY7GiUoXqIqqPcWOyfBppGhlVY8s7oSNR88oABOke2xs4tcv8wSZrxMwM14zKpgSJEAhEgRWkdHIDTGhfQCz0qjiDlPikuZyTZmb/FZ53gF2RH4ejYnsXAHuReJ5oBGzM2xl13XG4l92a16L0fL7E+M7JnE+OPV8MjSVoVDZBoirYKPMPfHzNeCuaj8SKNIpUpkfdmatgiflK9Sw9vTFyTItEjsmpBFl48srA6dESU0sgJoBmPkU+q30GFDmXjiHiBzEWlkMQDFaOpmNKoJ30m1GwFkk45g8QZDW/VLmJcbKmzvF80kskMallACApFqbQeh2/nXXEnDeVZyJNZkSF0NO3StiCT0rriPnFyMwcp46opcKEjJOpVVTJrIrztvZN6V0qKtsWjnfwcE+eZ1mkzyxQ5aNG/IQQU22WiWPzT/ADVip2eQGMOItVdn2EbZqF8Pz0PmpOVuGSRSvHmUVkOykUQw/iHqP5Vi5neX/wDuKhWk236LZulHqxroL6E7AYtZKeBo44Fl1COPxLY/vBRYsxNAUBpBPufbFF+LyTBovFOXYZp9RWxI0cQNIhYnTqUBjp7Fh3Nsjwsj2mJ4248xzUs+NGYS8Sr+bEuXRpBqmiViG8OywK1qOgiyqt5SRdEGwMCF58imOipArEjfy7+w74OcFz753Na5NKP/AIuWQgApCrqjuaFjxVY2Cd7/AMuMu56zcf4kiL4Q2uNh0pulfywGIY6OPK09L5IIXNkdbkwcycO0psSVaqJ2+mPYu8NBzmQEbGmFEN9f9sfMZ2D+IXHUp7wJHj1Tpohm7q+zcQTJ5LJygKHDoXY9lBBb6kdP+cJ/OHAKlECstz5mSVje7AlVQe5AZj82OGnmXICbJKhvSRWoC9J2pq61Y3rsThETjZ8bKPK9nLUrmrsK4qqsE6QPnXvjSaChc5uXx+oP2Trzbk4os4cxII3c1Hk4m3QLEunxpBRJRTYCfmb5HHHKfDHglmz+YmV5CpqZ6IjDfntiACeij0v1wrLxRcxO8+YZfORSXZCj4YwP4V7n8x+Zwbz/AAaTNjXN4pgQ/u02hhU/xF3J1sfTyk9BQ2CzmPduhxPPwVAyXnqydhy6lWM3ngmU1ZdpSY1FO5BLJplrTsCFeQrqrqOhom6rxxrw3KSzV4cbSTMhb/EkZ2WKMkdqUEnqFRq3GIc9kG8NggB8VGR0sgir8OQagBYvQVHYA9eg+DhU88UEHgySpl1clUAfUdTG6VrNKQB7lu2HmFzm5wNL3rh/1T9oGnId6rzPH0RXlpY0kbieazGrakbQVC9VqNOpNAqiKAALOwBI9meY8sgSZcs0cczs/wC8YtLIDa+KW6oCdQ6tf+bauG4JLmdB/DAeEtRrLIqqtf5CCvYWW9AOgGBOXzZnkbxiGcDTQu1N1pJINihRAGk2BY7Jaatx4+wTCM1Mb/09UR4nKgjXQQSD1sbj74e+VJ1y8EH7rVLmXhjEjC1XxXkBVT0tEiZmA7sqnCLwbgECiLxizMdSldRABF1WmmG2miScaBwLjGiOKGJmVFBpbOwu/qSTdnE+I+I4Zh7mYnypPb8MxBFuoLvIc9ySjLmdY2hkjzWZlQqKSCJqhHu2oA3ghkuOu8eR1BBPmJU/GooryyZaZhr9wkan204o5vgeWCM5GiNcusPhj4PDWXxWW+oVzs3XyjbACTmVcqcyo/7ps1MzvMthEVl8NFViLFKdOsAi30g9DiiOdkjczVC+F7HZSEV41mvwUhc0qRMG1G/MFdPLsPzA9fS8J/EuZ5Drd5CpdcrErLfkDxLPM6qOhJYnb1Hpi9zFzquZVgfy6jQAbUdNFTqNMpsbChVb4VRzKrQiQNCghKgBYT43QKpALlfhAXVq2AA7YVLG83poVRhp4iN6IXXF+Ytc4nKvJJRCIf8A4fXbv5qqz8z1OxngfH5Z0aLNTfCA0UY+FCGUVt8R0u1kk0AN+2F/hUOXzQZI2nDgWB4cKJt6sGLDc9K/li9w7g4ZEaG1LqzqdR8xTYxtt/FYra6J9sWGRldntwSmxyOJkGu5TrxCZBw3LzCRY45meSRery+HYQkDqiAa66atA74B8vZDL5tEyut4lzzSMpbzPqCkrddQCAd6uuuFjjnFA8UOXVWU5fLyx79GVmDq49zbA7dh60LvAeOtlJfGVFd4IBFGWakjd+sh7kaQwobnUMJez/KGLQgly4RzwN716nT2Fp95x5nKZ2HIQAfhcpEPGBrSxKgRJv3UaSPc32xR5l5ly80pmiUtNlHilUEgKqIyqw66VtSTVmqvthA5g43LmZTICoaVtbN0pqoEDfoopaugOx3NrgmXECbEAOjMxk6zDzKaXunxDrvTVv0vewMYb9fssNhL3ABd848MjGhlmHhTztMhpm1BhHpUV6EyfKyOu2DvN0Ua5nMxoXMube5nSgUj2CQAk0NZGtvVQnYnCdxKFkHghZfCViyBx/hsQwZAxFMpJux12OxJwVyXEZTJ40gRDIxcySvpSzV6bIvalFMSAABW+IKIAo7K8U4mxoa/B4pj4fxGHK6Mrl4/Fky6s5kNlYSbBYgVqkZyFA2rYdQQHQcMnzAllybwK40IPFBK6V1EkIuyAkqVFdBe5JJzjKwIuuImJ1bTSwBihV7AdtxZDAaipar37jHzO8lz5wJ4cpjBXUQ7ag118RQnc1sCte4xxrmNbTnAeJAu+VrsjHv74B8ADpXP81Vrmrh2deKT/qE+tBejwmHheXckBKUmh0bfEfHMyq5KKMRqDA4Pi+t2VU0LpaRtzvRHbFHK/s9nh8rsEZrrUvkcdxqViPpV1i3JwzMKyxGIu7KFGkk6gD8Wr4T3NtVd664swsUbBn0y+VdeignnsCMCjx59Et5vOSyzS5gqVaTxTQtgplkYtRrcAN17jFzmDmxp0iiRI0SFfDhUH4E0hd22ZmIG7ADqaqzfEXLDW6+Q6Olg+vRqNYs8K5f0/wCMIyCKpVG4PcGtsTxzxx26r8/6WlPG+ZrG7AD3/AF3y7kZRHLONcoI0TsP/lt5WCDsqqxPvXasFc1nZWzHDdYHiIzxyn+J1Xw9Z9QyKrg9w2KfLOcaCElEeV43dF0sqlPDK13BIPiKPp7nDxmubpMwKbh7XezMdTL7gqux2vY+nXANx8nbgBgy887R7EgqCbDAMoE34fZKnHM7mNczoTF+KZoxWzJlIrRVA6jX5m9yoPSzihmuV5ndXVFaKlRdBDFAuwse3qL64LDLssrTPM0pfYswUFQNgpAHb2rvsMDuF8dSDMEBJKEdMpbeMsAxYAkBiqXQNeY0MMxJIIgcPf346KvCwtcDIHcLquW43Hj5Jv4HEyJ4WqyO4HXvj2OeHTtKDJl38UAkFZaEkYBIpm2boU69ST6Y9iD9Pk0MfoLV/ZsfqJG+Zo+hRaDhkT5JD4gql369aAAA3JJ2AGMnymRaPMyR5uAZqMMQpNpJqsBVDAq6neyj7AAmtrxuuQ4DFBDGrKDIACCdwDXQDoCPXr3xlP7QXEecEsR81eZQBqDUN9+xBBv1Bxe4ENvisqMBzqKVuI5XN+MywFYISxC+EREtfwtR1s47qxZvmKtgzMWjIeHqaUqNRZySS9g6tz5QOgHWrOxJAHvO5/eMrNJ/H5Rt/DV3XtjrNcW0wsAbaQaAB1s7H7DfEz3k0FayINJriivL06SQRyMNRYCww2DE6XAv1G+3SxWHPg00eXXXGArAMtjrQbpvfoMKeUzCRDwRpXSnhmht4gUtINuuksE+aYO8MdJv8NgSTZFggb3ZI9/bt2xmzfqbcI3mv/myPZatYem523/6rdH+JcFTNVI2kZgDaSgNXor11HoTuP0xmfM3DSJ0YDRN4gVt6u2VSDXqNvcY0vIysOoI3oX3I64S/wBqaGJ4c4PgFqa7y03h36bFj/p+WAws73O7N+6mljazUbIAc6FZywLeZG9tlA9fb9PfDTy9xiKUhb0t0qqJY1vuar27Yyw8xurOHjU6gBW4I223+R74sZDjo8RNJKksOu1E7XY/4xYcNIG5XNsIzioZTbXUVumSzZU2rA0dj/I9T9sKH7QssuXRmXUYfxCOUQkVRAob7DawNgCTVYO8uZnygBQarzMAfTcA7KP19+wu8U4WJqSgySgq++wFbkkjaut9iLxmwufCbYLF7dOnNFIxr/mOtb9evJInJfJC5iNs5mi0cZZjHEDu9MfMTVhBQUVuSpOwq4JeHpHLPEsaeE5BalvYDZb1dbJIu/Xrhw5m4osUMUcJFBVVVIOwAKrv0DEoRp3J3NUDjPeJPNl4mm2ZlKbNbUN/XuvT+px9I9pczRYMJEbySPFFY4I8umpfKo6rpCn5GupwO4fk1hKqT/ia2a+xYGht7bYBQ8zGU65TZUEhQKC+9dz7/LHeRzrzM0pfbUF8Mg9AOt9Af6Xfa4pIXZSStbDSh8gawWToPPirfEdEb0ZgrDcaksbkkEGvStxse+IsvnIVcNLmfhFARoP/AMTv79ffHEsKZg+G7+cDyaRYWrOn3u764LN+zmNssjh2VwPMdjq3/hJ229MPEh0JJBr2+yRNC+MmJtEA30v7qskGWzZcQrK7KhYszFSQvZb1ew6UBiTwQuUjmDFCzDSxOorSsvhDawFUAVe936UwcucOigTSiVYpmO7N7X2HsKGFLmCEiMhSfDjzEyoO35W2/wDZhZvtgox2zslmkoH9PUtAnlw9kVyHOTrFSzFAdmCkhS3uOhB9/XHOZ45Fma8WEORtqNKR12BAsfywqcOyxckKVp/LRNbnofuawYh5bnSEzeUqu5prIFdSOwv1q+140MPgYQe+SfP7IsT8dnkbla1o61qfVGM1EWlglhtAjItjpGPMAa7jzde1X7hz4bGxJKdAFFXVeWyKPSiCPesJnLXMCxkxyKDE+xNWynYav8yj+E/MUepnmDMtlpdKmtSm1BJXykqasnsw369cZ3xn4cwEPaDl9/FM+E49zw6NxGY+nh9k8lRLGUexq6GtwR0Ye4P9RhWzHG5grwRoFZLEsrnyr6gV2223ut6HUT8D4hJOVYggH4QBu1beVVBZvUkA17ViHnaGcsiKrRq/xAldyKssFZtNCjRonv0sYUPaRxvjLbZfHYdSOPhtdWjxsTMzZP8Abpv4BIeYz7F2KsSoO7aSoY12SM7KOgB9NziyeJhVUAXITSqPLf0PQD9N8V5MgJtYjBCQkgEVbOa1H3AoD+xVYcJKDWo0vXm31Eeu5JNf361qBzaDXb8vzp9lOyR1V7olw/hIdm1OQBIpcjoWdfMavoSRt6DBXg/FJIkDLJ4qqdz2AAAFjt0JPeyD0GAynQoD3sSb2ALEdbutug/8T64rR5topvGiBIP+KlXqB3JA6Hvt/TEcjO3zNcb5bV4cxfPZcdpqFoHHo1zOW8aMaS4KSezV5W+9D7d8ZzxLNyIxlZKawXK11F0QOliz17WPlo/K2WcrIrkeBIuzMd2uirqBvsPluBXTdM51ycsEq6jYkXygAWxBOrptWw2YGvE9Riv4fiHPi7HQ5DWu+U6gA82mx4UpXxlrs5v+L2PqueH83bFwLmJoOLXy0LJKkEsxs+1kdAL9iDl/gyk7+UEtsDuQDselAUR09MfcOknma6mlbuEiwDogZRbvPTputX5q5iCBkUv4g0n4GOkMQA9jbrYHqRXpaLPwwOfFYEsyMSSoXbxGOwHTYg7+2wwwZ/KzNOPHUaQbElA2ASfDsIAqg0QGF9fM2K8kuolNuu/yJH88aTtBQXzg3tZnPx5YndRGCVJUGz1BIvrW/wAsVsvxlo28b4pT8Dflj9wO7CwR6bHc4Jcw8qPZmjFq/mo+/wDfQ4EZfLXDKrAhoyslEb6b0N//AKQ/TComRuOnoqJHSgAnbmiMHFpYVj8UBk+JWWr3Kkgn8x23vffrg5wfjgR/FiY6dXy73pYX0wrvDl6rx36NVp0IHl2rYE7dffbpgZAjltKBizbUtkn2264CfAsf32aFOg+IPYMj9WreOE8aafzGgBtZpVHtfT6YJvxCCWOSFpIpNa7KrI5bSwJFG+q2OnfthN4AqaVvKrJIoAZ80x0K1bqkKbaQdt+uG/JZ2bZfEiRTtpjy6Kv6718qxmDBBju0dIM3r9P5VxxTHNyhhI8gPfU+yy3mLkaaIxpB54p2IEjFCWAAI1AHUukA9hdbdaxDw/lKNJ0jNSnV5y1qq0QW6bGgaI3IJWxuad+a1cZUEkiOM25Wy43KgjtW4HruD2whpxxlsQROl9XfZj72xofqflizCTOmhD3b/m6hxUDYpiwbLQ8lmKkZB8IY0PS96+e/Tt07YN8SzJXLSNvSjUQOpA3I+2/0xmXA+MCNghYFm3oH+u1+uwA+eNN4LIJIiHFqwII70RR/TEr2a07Y8lYH0Mzdxz/lLfLefOYQxsAX8zqepWyS4HtZuunX6LPMHG1V5IiCxRwrBVvYFdQO+1ja/phi5S5flXMOWYpHC5V5SdPTbbfuv0APyGM2fMN+Pnle30ySFiNrtivXt1sH1AxvYsRulyw8hpy5DxpYUGerk5/hV+blZXCyRkoGHmVtiARuD6bYgy8DLUS0wqtjR9SfT6HHaZ1PPRLeWgwYg9b8yk+jN0sX6VWD0uU8NUWIAylLdxZCgWdbEDoG2rcdT2weFiZkzOHhfD1XZ5pGPysNE8jv6JbzeS8CnMgEoa1A7V+vtewwb4dxUtUgaJdQ216yR6gAHr9RhZz2fXdI9w3xuwGpz1/0rfYY+8LzTpspr9d664jxlOIKrwAIsLQOI8e0RaE80jmkNVZ/irsB1OFTmXiKnw4YbKwgm+tsask+u1n3JwMnLPKPEc0TRKnzBb3oA103rEELD3+V4kj/AMZzKwxGQ0TSjmy93Xfcf7YKcq80PlpUBb9zqqRdKm1JF3t/zW3tipma0DSjqetkggj22H3xUzOWbqfuO+3/ADimKYtFOScThmucTH6Ji4plfAlKiyh80bH8yWQG/Qi+/Xvi9xnItPkY542Z5ImERRFJI1Uqk77qwXTsNigFb3hcXNyvGiM5KJ8A+ff+Qs9gAOgwzQ8KzMOUabQ6xqUZt9OsAlaqw1efqBsCaONp8gMNPr7rEY0iQFqPcuzTsgjkJgXSoZYz5pdh5nkG7LdgIDpWqoEHDBxfhirk3aJQrIpNjrRBF3160cBTxgTskiJpRVA6225JBatl3sAbe19m/gmbWTyk7MCD8iKx8xiJHuuM6N5bD+19AyJhbn0Lue/usZ4Zxho8sRoatRth0JO5F9qAHvj5luO6W1FRR2ddW9WD1O3QnbBDj/K8iNmFjRtCSkmtwulEJbrsPPWFOXMaTTKAe9D/AGw6XCMfczNbOvMHkVA2Yt7h0r3RibjkuosGCqb8oGoAddO4G4BG94+8Hg1TK8gOxBsk7EV67++x/TA2DMoatvv3/X+mCuS4lGpvqf8AKP7GI3RuILY26nkE0Ebudon/AIHNXlXoDQ+XYfbEX7QIAcskhXV4cgsXQptt/wDUFwE4LxwlzqAW6oDsOn1OG3iZ8bIZiq1CIsvfdfMP1XDBC+F4ZMKOlqgvEsJdGs+y3EAibjzH4QNth39hucewK4BEZG3NDue/fvj5j6b9NFKAS3hS+cbiHYe259za0+Xj4/NnsqP/AAy8zfrd4BccgeTLSZiHMRMsZ0sUV4dtjXm/Nv2wXy6elfbAXjeTednhVwEVdfhqQGLkMBIfLbKoWqvqdh1xhNmjfoAR53/C+gkjkAs5fJtLnlTj5jjZc3IrL+QdWAF2DYtu1dcX+JZLJMvirJHTAigTZFWdlDGgNzsABuawqcF4TnZY3nEYkQbmyGZzsSUBJLNvZ6ffFeHiyN8McV9KrSfSqO/tWGENI1FpEea+6a6fmiMp+GjA/wCzQklgpZ1Kkq4Q7joLINsBscdRRM1OiR5QWL0+V9NA0SCOtlSpAogEE1gWM64OyIv+kj+uO1zkpPx1/wCIA/XCjiYmbKkYOWTchNmTdVel1aSBWqyTW12dz06nDNk5ga33xnOQdg2rffqSSfqScNXBs0WbETnZzmVeTJ3L2VTmTPO2cpv8OJQEU7KSwst9qHzBPfGfcw8GeGXYt4T+aM9iO6g99J2+3rjX+JPEr63iDuU0rqFoDfUr0O1/b3wq8/vNmMoZSBogZSulQoAe0oe1gd+2Po4A2TDsAYMrdyTx41z150sGZzmzuJdqeA9rSHw2EiRNOx1Dzd+oxuXLjaY9+2MK4RrfMQqfzOp+l/8AH6Y3fK0iD5YzfiMjXObk2CuwTSGutDuLcRvxYh0Moc+nwKN/9QvCdmeE+Bm8+2lWhMqKUYA6tY8SgSdgo/N5vy9euDuWYzTGgW1saC9SPbY9vY/I4vc1cHWXNTEsQilRpUAFmCIpJJH+UDp27d9SaKOOBrXcrPjoPVZ0T3vmLm+Xusoy+VvMCgFBboNwNwaFm8GuN55UMu1mSIImncbsWJJv+X9MWuK8u6I5HUkGNbB69P8AjCi7NJ8Rv33B/wCcKZIZv2vl67/m3FUvjjjae1+fhW2tf3pSqxoSbAuuv9/30xYGZIXT+W7r1/r+uOVjo1e3U+vyGH7kXl+CaN2mRWF0o3B2G5BBB6msKxMWVvaE7cEeFmP7Y48UglmPYD5Cv5Y6VffTixx2XwszNGAQqSMouiaBIG/ywPXNew+2JMt6qhsuWwPrf2Vsyk9WZun/AALOJsuqx7vsfQizXst3fuaHXrigeIOb8xv2Nf2MV7LGh1P97nHfJCZDVk/n0+q2DkLIQLCkiICxHxt5mHyPQfSsMHHYGlys8YFlkYfPb/jCX+zziSiHw1JIQkWe/e/YGzQ9saHw9g4IHfpiGQu7SyVQwAx6BZXHFIuXQgsIhLpHYF9N79zQHb2w7cr5g6wfXFDm7iQtcqgASNlb5GqCj0ABN+p+Ru1y4dx3xp4pjThWyAa5qUWEe7tiwnSkxcwRr4cw/wDnrW3XVpK/yAOMsk5bMbVqVzW9oCp9qO/12Pyw/c35oIIiTtZB+oBH8jgEKYhhuD0xnQOdBmLD8xtUmBkju8Nki8W5bKmwoW9xV6T7Anf77jAlM2Bt0rbGtcUyynLPdbKT8iBYP9PkcZJnh5/hHmbVe91XSrqj8QNb31rG9Dic0YcAAbo/dZc0HZvLSbG4RbhUh1BrxqPLLgoAd1Ioj1HpjLOGMARZodz6Y03gU0X7oRM7BotRLgDzA02mr23UjcnfE/xZodkeN+Kf8OfRcw8dlnq5Mw5iWJB5Y3ZbJAGxNWTtdY9h2jy0H/UJ/EcoSAwIXVvpRSPRfX1Pyx8x5mPc1oAHukuwEbnEk+xViF6wQfk+LNxRu0pilWyrLsa1EgH1Hfsd+uBpjs10/wCdsNGVzQj/ACggCgDjKhbuVq4l9UAgv7Nc8ZMvLFLIvixyebVZYq4BU9enUfTCV+0zhEEebYtsXAcMgrrYNiqJsE/Ij3w9wcCnTif4zLxR+DKmieI7Db86+5oH5364D/tg4YziGbwhHpBRqPWyCPsSfvi+MNc8Nur+qgLiATVrOMqJlH7qdGX0Y/0YED6HEz8RkX45YF/8V1H7VWBM8IHpiBioHWzip0BB1IS+0H+oPqikvGWO4LMR0Z62/wDFR5V+e5xovJtmNC27FQSf64yvh+UeZ1Qd+vsB1ONa5Yh0gLfw+X7f8Ygxr2FoaN1Zgw6y4otxrYL3JYbDcnrtXc4j/aDlFy/DxllrXIHeSr7Adr2squ3YocXZeHrOWDEgKBRHqfbvte2E3mjNuSwleyg0FjvtsFr53f1N4v8Ah0jHRZCflskKPHMcH5wN6CUuQ1X8apmOlVBpvKApOwJLEKNr6n71jXngeaB1geOSQWpKlwBvQsslWRuN6O1AYzbgE0S+NCxiuZAEtNek1YbUR8d2pNDSUoVeGrlZJcsgmLgpNCNQ6hDHI6lDY30gjp7VtWI5DG1xNXSdF2jhTTSi4RN+GnXxUNoxtTXUWLHZgDvsaNdR1xPmuIEyF22ErMw9AdRvDSJRNEfGVSO4G67AWy91s2R3FjfGZ8UnARNUijzELautKaI1MVA1C9x0G+/TD8TjBiYy0DXT01Qwwfp5A4nT+U1NIhidGAYMu/f79xj7w3hEI6Qxj/Qp/mMJeR49KMxGrzyvl1YBoU1aG638K6aHW21HvRw/8MQqgJ9MZb2ujAFrRZI2QnRJv7RuGnxIfDjHR70qAOqbkjYD3OCfCOOJk8vllaN5AynUyMFj1MbVGNknTZJZQp6gFheK/wC0xHKRFSQLa6/07e2xJwqcI4m6B1J1o/xK+46gmv4Saqx0vGjCJJIaas+XK2U2h3NcyyZqWSMaVkIcCy1alUkWdzRJ3wFvB3mdIxmJBD/hXcd9dBAIB+QNYBHC0vivE4L8A4CZ2skqg2sdT7D/AH/ngQiWQB1O2NY4LwgRRgHbSNz79z97wqV5aNFRBGHnVc8O5cjy6F42exVhmBFXXoN98OHBJTpH64GQon4dmSRZVkS7UGlYWdBJA8wqyP6b4K8F+HEb8195XNLa7uySubgVzzD+Km+hH+5wxcq5WTyt4ZIYEg6kUabC6vMwO7Gh64IcV5fyssvjZiYoVQIsaiy1Emyew3r796pY5XiEM+YkjEYihYSkEn4XuM11J0M24vqq+orYdPG7DNhq+JWWI3tmMg8Fe/aDxKGKWOOdSAVDf56twashbBC72evcYTDzQyw/uwWa7pQdgPU1QHfYnpjQOZOIw5jI1IY5fK5ViNRDFiVC7WhAKrvRYD54zUSgMAQALxAQxtVqrA6R+h0UkfNbHLkSRyvbb3JUWk2NB0jWQdx8WPvMWXnMEeZlEKatAVACXCFW0uTIS1Uux/2rFrO5WSXLlFI/xQDZA02xo2eoNjr6972Kcx8ElbIwxtIreYfvNDBRH5tIZqO2onetr7g2HMNixzUzxRo8kE4By1HKAZWkY10DaR+gv9cPGby3hZbLNGwVMjN+8o2Vy85G7dyBIDud9JB9cBuD5QxO0ZZWKEqWX4SV2JHse2LDzR5SLNRsjuc9YdhqAqyws7jULKgUKFHfpicP7xs6KoxDIC0KhxDjMZzUjK4dW0kFTY+ED+/pj2Js1wLLpwtmjA1NJ4mpyCwNqnhBh1AUsSRsSfbHzCWFr7y3oaRCUt0cmLwvMD7j+YwWvA3LGyg9gftgneKGtpzgOZSZnXl8F1E2++qvY0cLf7R82ngxquvzPvqN9PTDHWFnntAYYtbhEVyS5Vm02PRATuf5DcYqw9dq0u239FK8nKaWbzwb4HzxjuBhk4nlo1KiJpn1KG/eQeECD0KediwNHehin/0hiNRXV7E6R/qPX6D7jGzLJG5uYFRta4GkV/ZzwFpSzKLJNDoKVRZYk7AWf0w+8M4RIivLpkVC1g+FIwKn840rTJ6m7qyAe6JkcqPwwcBWlWcKPD1aVUgUtA1eojfqfXGocpPPl1ZHLB2lISMgARr326AABmrGDlYZCStMOfkAA6qpmeJIkbMG6Vr/AIQa30t0Zapgw7H2OEriMUeZhaSQWWawL+EVSn56d98M/H+HR5qQgkxxvTMo2Ui/iFEFQ5G+46WKvDFxp8k0SidV1wIFVA58OgNQUFSAdvynzD0O18yZc2Q66eiLtAcuYWP5WOcqZVfPJdlGKOCNvNuDfQghSK7V74eeGM8kM6RVSRNKAf8AKFV1Wz1MYDCzRZFva8TcegeUCPL5dIkAo6noXQAKqqg7dtXoLBwhwcZmjvQ5RirKDQ6MCp6gjoaPphUn7lnimx/tnLwWgZxvGyhWEkK8fxrQNEbdenYX239MZtwvKDw3FU5A3NhtYJBXr+b062Vwz8jczah4LWHS/nX8+p6nrue4GC/MEQtZT4PhAfvQ8SnYXodXC60KvpBANVRqgb4whhLDxQSAvAkHBKHLc3mCEitYNUB3F9PXGnRkEbdMZW8i/iyYRpDElQ1bGrrY9L6e1YdOC8akmmCnw11Ra2CqQCVKraCxoBsE9dwcDJG7XomMkboOarc75FXEZLFWsqi9iSDd+vby979cLHBOFK9Ek+u1f1B/ph45hymsLdWp1DtuOm29/cYAQQBJHYsAGJIDEKevzI+W4+WPRzSxtphpUnDMkAcW35aeu3qkzN5sZfMSKBqj3RlO2pASKsdD6HA7iPDgqiWNtUbk1/Eh/hftfyO/t0w7q8KyShzpLOx1LCrsoK3WrSSd9q269uuDK8QyyZNkhyqlGymh3ZFRvHs7MXIYqQGNrYXVtXXFmtWVjGrNLLOAx3mIttg6k+wBG+NYYq6lXrSdiD39iO+ELifMIUL4Maxn/JWmwd/dj72B7b46yWcfMAlpHsHdVIUfpvhUzTuFfgnxixJd8lofCIVGRz5VxogkjZV38qE/F6fCzL/pPtgxwGVXjDKbGFf9nyo+YlyQQiPOZd43ktmpiDpJuwN7AJ7nBzhmU/6fll8ZlDM2kRg2xN7n099u2ALO0oDdFoxzyPl5cVFx2cfiQP4UH6k4s5TJITrKg6lKSdtUbjS6kj/Lv81U9sKXH+NKc2xG62LPsAKOGzgvFgyVWofPoP8AbCKLHa8E9zbZXMfVD+c+ACKR4UUAK3k7eU6Sn0DeT74z2eifY40/mh3zEE0QLHMZdVdH7yRWraDtvsNq/MCO5whcfRXAnQgeJ5ivoSN2A9Cfsfnhrmnfh+f2oWu1orlMwyWQSAV3I2qtw1jcV69tvTDLxLK+Plioenijm0qDu4/KdJUMK0/DXQk+oUPwhSynYFWRle2KjSwo2QQd7ro3/i3TBLhs0gdUgn1SIysFljZGEZ2eRVI0taHQxUg0Lr0dF8pS5/mCWuXOKmIKGvc1v3o19sPIhizMWh9we4O6n1+f998JE+TjOVBRlXTIR1GzVVXZoNotSTRPfe8Tcr8UpqazWBnjo5hxVGHlzNyFHeFEwSxwSV4dujMRukimQkiqsEAAWdrvvj2CHMWQ/Ew3GP3gI6dW6Df309/Qe2PY4yRjRVJD43hyOZbhzqolKimUVTA133/vtipnOYIoviZSfQG/5Cv1wCyE0s+SXLRysky6Q8cocqFXqetGuwHXvibK/s8h2OYd8w3udCfRVP8AXBtIOq48OB1Xc/PcVeTTq/zsoH6H/a8UP/5bOA7TwqYChXcKwOroB1FstjYkgE4bMhwqGD/BiSO+6qAfqepwD59y2qDV102fqNO3/rrwxgDnAFLNjVJ/MnNUmYKOqUFQRkAg+VSaOlNNbGgLqh88L+ZkLjzMSPToP/UUMO/7P+VoZ3LTqWZCKSytXd2VIJ+V+uHTmf8AZnCWM0fhxxUuvVblKHmfzNZA22vbc3tWHMcxjjpmCHK52hNLJOWwRMiX5GO4ugNvi9LFbfTGrxP46l2LK8t1Zs6fzOa7npt6j1wGm5LyEWmRsy7gb1GAL+QKyH9RjnmTmyPLZMNlXlD+IEHiKSRGy2wBrStMoIo9SdqwrFdm8gs0PJVYbMxrr1A4/nBW85xC5HRiCwPmPvQFD0CqAoHzPc4L8DhXMwTwEjWaKFhd7MoC2fKQ+kmuo1D8xOMvyebcN4msSBzu4N7nc6h1B9iPlhy5e4gVclfiKHw+gqSvKbOwIfSf57XiO3CS3JxymPupkJ7/AFwn8a4KFyeaI6xzq4HfSxo18gQTXYHDkykGm6gkH2I2I+/fAfOOsbzalVg0ZJDDY+Rxu1HSDoosL227jDiwO3SI5nRghvHdZ5wjiRjbtdjfvXpeHaPNLImlvhcFWHzFH7i8ZxIVDMEcOAdmW6P3AP3w2cs8QDeQ9/54me2tVVG+9F1l89G/DBGyf9xlZzpcDcquzKx/8RYvuB74s8y51op+GrllAMmSQkgAatbsdz7kdcDjCuWz8gm/wZSJwfQ6t/8A6rHyPvg/xaGOXMZKKFzpOTUBgdJ0iSWit966e1Hpit5GTNzCRh480mUmgD9EG4xks2oU61JY7rGQCB1Pnf8AN22B+uAM+SUuZCrtH5NpGJNstsDVbhgw6dtwDth5R2gnqB5JNDDQJCGJuiVDkC18rgGxR/NscdcdyxaSZKDGVPEAU2gZWANN0NkGj30nANZ3Ec+LkfL3nWOXBIOYy34iUoiBI0RRqrzDbffvdkUdq9O99OEwwxsykil3Yse57gUBVdKxZ4cVVT7m/wBAP5DEmcQMrKd1erH9/Ij51hZeSV4RNAJpcwwZPOCJVjtlQCSlCNf8S6fiPff/AIxVyvLHgNmLbVpAETD8wIDBqHtQPzOKnAs+cqgmEevYAatQBptJph3F/r0w4cMz0U4YljAzsfLJQFeit0I+YXqcUEHVSBwoc0vcH45Nl7MIUvqBXV0JXf1/264IxZqhLLmdU04SlYMSsV7BRZuhfU2TWAedybQylGIJXawQwI7EEEggij1xMvDTIAkRUaiNWonau4+WExuyvBPAq2i8EDiEQ4PwcZvyMQpdDokN7OpPUAbjpddm2xFy7nHhlaJrRlJUg/lYGiD60R9cNGfmTJxxuqk+CU2QUTZCnb3JBwtc5xlM+8qqyJKFkTUhUmwLJDCydQNnvY69cMncJS6UDcpURdGWxuN0KWkZGUsqOojMlAEuDVWCRsdvUGjW+2+E/wDaFw1w6JHCBFq1q0aAKCV0sp31C9IbcDf74I8qcStau++GLiLa4pFJLApZFGgB6ECgSL72fphUZsZSuTto5gsfyUw0UasEUP8Aj74K8V4hLls0JkCeG6kborWIm862QdLUvbqK/hwB4nl4oM0UQAE1tudN0au9tvbDXzBljJkdabtC5lodxZLD/wBXv3w9oypD3ZiqvGuEBGmUhmRn8MUx0oGNxPRFMCCFHw+3phSikaGWr3U6fnW2HDi2fkmyuWWHZZUCyN5d5IEKrZG9AAML7nC5zHBTK3kBrSVQEVW4u+p3O/fHXi0MbqNp24BxDxE69sfcLXJ+epq9sexCRRWm11hMPKLEO+iJdLAanE2sGvQHe97rbDdWM25m4fNkM4M5ApaI/ENyAaoq1dAeoOG3ljmqPOozIrKyVqU9ruqPcbHFbW0FDI8OdYCOXitxHJCWJoz3Gx9D2P8Afa8WLx8GOoEicFzMkWYaNDolYaD0uww3BIO4F1ex6YeuNQyJkNavTKHLoVvcuCfisggGxuevcYFzZErmYswfDoS6PLeoBlI/eXterSRXY+xwxcwcTg/D34gct+6KoQxIfy1t3HxD5H1x5ooUic7M4ErHI5ZXLAyyBdNbNVAY64Rw0TSxow1K6jVdnuVO5N9VB69Ti3wfh7uzKQdRDdOt0envYwV4KoEt9KYEH1Vqvr08wB3+2FAZ2UVS2XsJg4Dy8Ul8R4T+FzM0VkmN9O/0P9Rhr5bzdgUaI6HuL2/v5Yg59yBGa8U6ikiJ4rld1bdVdiAFs1RC3sPcYF8CmMc2k9jR/v0xyRpGqCN4JNBahwbNGSFWPxbhtySWFEsbN76rx9zsGo9umxJoWrKav7/boehH5PLCeCfLatLH94hHrt962PyvFXguRaeD96pJh1ROhKndwV8ruVUlCFs3tvXph411Ux0NJJyHLZkgkkWy6ux231Vu49yQCR7gDviLhlxzVYNUQQdiCAQR7EEHDxyrMNOYrr4viAbXuAx6GtySBvhU5n4V+GzVqP3TksldgTun0JsezDC5QKTYTRR/PcEfOGNPKpVWpj1ogk/Yqv3OAXCc6zf9tLpuNqAKlza7bVt9brDfwN/FVH2UL3Y0OlGz/TC/zTkhFn4iyhQyD6aWN/LYDHoXiSLLyRSXFJm5qTN8d05rLHZkRqc2CSf4TW3wggAbCz3vB9pyJvCmYUCViX4kIUqNRvpepPLVUu5vomcdy8SeKY4nVlbVqshSdVkqpFaaBG3c+mG/wllXK5oks2kwVsQGrysNrsjayT8O3s6JnA9f6SpnhxsdErZ6DRPNFVU5K9tibH0o4mR10HfoL+o3H64vc6wU8U4/N5GPr1Kn51f6YBQon4giRzGro1MOgYrtq2Pk1fFW9YlLe8qmyd1H+VeJRl/ArYuwLVqqypDEvaqEXYBVN6rJFHB/inK2VZ9AjVTpsPH5QdyCNttiD5SCK6dMIWQ5azsTlhFJG6OrqwUuKArWNN6kqjY2IxowzqZmOFw0LOhUygE6o2K7hV+IDWgO+xDHfbFP+qiO6zvmDhX4afwtRYModSQAathW22xHYDqMccKzJVvcYOc/5bXNlWBqy6E/PSRf13wtaSr79Qd/mMTyMI73NVQvvu8k/TSeJAWChzoPl6WVGqr+a1ihzHmkmyEL6EjeJqCirMUg2cbDWthPMB+bFvgeaqFje6gsPahf9MWuM5eOWLQwtTciGjYBUaVGncKulF2sDSbve/RkZSCV2UEPBCVeX81ocDGkxZomPR+ViCfpe364yeLySFSCCDVGrBHrW1/LGicHzOqFTfQ198A2w5NfTmFI3MfBl8fNN4RLxijIzBUXSF3FnzMwG23U9cMHKYMkLK9MhAI+TIqsD/69Pf3wMeF5dZiSEs1+YpPNKLsUniIkSUNtjt6nE/IOZqFlOzKQDfqNflxXwWeN1VhdYcq2W0/vMrM7B9halNa3tbbRuvbdlwW4vk1kyauQDpEbe5AoMt1/DYwJ5icHMZhB+fL7f/2Q6ZR9dI0/XBDLcyweCySMF1ra++oE/oTX0w5ze4Hj83QNPeLUncPyzQTlG7CwfVSLDfUb49j3FOK5eVoPOSUi0MRa92IGx3q8exMYrNqlk2UUtZJxBlMlHECI41QE2dKhbPqaG+OXzA7fMYjbN46DYSyKNK5rx8mmCKWY+UCziqJ8B+aM6fBCj87AfTr/ALY6uIfxbmWV0ZldYEPlDatLHvpB3s7A7AV67nHPLPMriBZZpI55IZUELMwMio/iBkI+LqAe+x64g5ryY/CRoPiB/wDtYn6339yO+EqLKGMxOPhbST7H/nHbC5R3WjZCkzKMPhk8ykjTuw3Wh0pzpr5Ys5+FUzClQAsiljW3mVtRJ+dg/THGay/iZJmTd0867gUR5iLJoX8X6UdsVcjxNsyiyEAaC9lehJAND3A3IwDWUmOeHUUE/aPki00AXbVaVuBs1j2P+J1HpgM0bxuuog6PKD0tR0P06fTDxzpFbZKTqNair9VJ+W5TthX4nAGIJBI1EbGvzPtfQDa7Ppjr9RouRkB1ps5az+ySXbBuvvsCp7aSNvbrgtzBG0Uh1EiKQEMCOgYaSN+62D7fbA3lpVWMFIP3Y3aRdTEnsC7eUj2F4PGY56N0aJlYDyWaBPQCwfWgb6ayewwELCwUTa7K8PNgIFy3lTEXjayURFJoANpaaOx/pCHEPOOTWTLa97iYNt/C1Bh966b+XH3I58sImIrWstrvsQY/L7UBdet+uJ5/Ojqfhaw3yZdz9L/TFE0RjdlckxSB7czVJyWInXwVikkLfG1lim25KrqA9DbA/XAT9pOQVJEmXWrNIUIIGndR50PXrd2TuQRsaBHll2EcSRxmSSNz+7+GMgbG78gq76FrA98E/wBoWRmnyEniRxRtGPFAQsx8vUWVA+G+3YYW1obsEbnF25SRk2c8PDs4cW40gUVsC79dx+gwQ5ezzGD8Pr8pkCkj8pu0fsRRJ79CfQYg4TxHK+EYY8u7l4hIwmm0pqCgPoEceqiexcYrZvmN4w8gjjS5IxIqxgEigwNmyLKE7Vufc4Yy8wpA7ZGc1xePNZIJFDPI4A1k6FCuDsFvdz20qL++KPAoQZvPGjUhBEi6tJuiaO1iiNwe+2DfJuYDQlFlQFFeUbKTuuoKo67k7k1W9A9x3AEGs2SSSdRJJvcWd/md8LmjLDXJVYNweRe26p8xppljmDCGQMKlGqxsdKsFG6tQXYbfLDLLxZAZpQ2qORnlUp0I1UwANbg1Y9SxxnfEcu7OZrOqVQ6+m/VT+ny2wyZfMoMmmk6Qr6+t6UmR0b6rMvTtQ+ePaAEBLzZngv2v2U3OmY1ZWOZd9MisPqCKNHbqMBeKT6pSwB0lY9J+SKp+pKk/XD/zDyATwnMSrOZmEayAadK6UpvLuTdb4Qa15NXG5SifkpF/pePAFzKcimyRzf4jY5pp5VfWmnrYKkfocT8LzUr8OQoEZ8u/hya72XprsEHbrXQjVt0IActSOsmgyKBfagT7C+m+DvEVbJ5jMxJus8XiKGGz9VddwDuL3HT37hEwA98WF2aSwC06hA+J5AnW43aNjfuOp+3X74YuAOWy7Vuav6gg/wBMR8Bh8YtIHjAZEciRtBIYBSdxVk+/rtipyrkG1uqvaxvpvXQ3JANEi9hfTpgMW0xu0F6o8K/OynGlPLy9qYtHLLCSbOggA38wdN9dvthRgzUcMs4Duac+E6EltTiwdvj7g7G7ONIz5MUjJ/D0v0PQ/wBjCjxKbRxOGTp4sem/8yXX6UPrhrTancKVGLievOxu0LsWJUgppGsoyfnIuyQ9EbVW+PcowQu6rLHqkiAVQfOLLDcA7Xq26Vve3XF7mCECQTIKNq7V6qyjV9iN/Q3gBLkgnE9LO4DSPWklaB8yrfobrbcYc093VKPzIxzfkAXVHg8Jcu7oY0oUXCPqYiiS25610AA6Y9i5mir64ZCXZwCCWNsFaxZG+oDb3AGPYWX0iyojDn6FN0uvl/xi2ZO4wNzco8HWVNGhsDYPrjvhWb1AqQbHTY4TCbaqp20++au6z3wC5jfzwg92P81GGB77X9jhd5pVhJlzpY+Y3sfVcNCnOy65kmKhfKW1Ert2JqvvVb4XgitDXbSCP6fY4a+PKTGuxPnF7H0OAWeyLIEpTTIvY9dO/wCv88A/ZOiq6RnlniY1qhO0sYI9NXY/0xZ4zxNMjG9aVUK5ijHXW+zsb+I3sANgLwmhnQQOFe1dlOx6HcdvYYbOacic5khIoPiRnWKG5Zaseu67j3Wu+Gt1Nc0g6K7xnM6+HRWvmjlhY0tBB5diT1+I9PbC8csH8dDuPiG3cMxH3/rgrwfNy53I5oS+JG0aAgAUsrLbWVI2bUBupAN9O2KHBeHF2kaSVIkMdjXqtj5gVAUFrBHpvYx18bmHK6vJeBaTYRbhL/A0cTTELR3FC6I3c0On5fU+mLXEM04U61EZCg0rktuQtltKgHe9j2xW4PkZ2AEcpiXSL06R0s/EwJHXooxS5llj/wABGkkeUaXlbUwob9ew2ofPArqqyZ50yhmoF4p2v0JKkG6qtWpWrb4sVOV+aIjGwlaVpma1RFB1EncDuBv26YqwcSkaGTKmJw7tuzLsX8oBJC+qjf3P0s5TgBhiJiBV1qzRLFmAveq0Kbpb3Y2dgLsxILmseeVeimg7pc3rfqi/C5YX8jSmCmNqGZGF35Sy79DuAawZ4zm8rFlZUy3nZl0ySsWPlPlIBYkmgxO574QsxwVFhYBH8QAHV57JtSe9G7PbFrhM7eHJBoYUSU2ItX7X7E/3WI1ShvDSyZdZQPPlJSrj1Qkav518rxYyfDllZoSx0PQBFWAHOk+nQ/8A6xNBqizeZUxkpKNXwmifzD/6mxHwnhksU2+rwyJAlWdJ0WL22NhaPt8setcpTcghIZ5NS3JBILO+8dkMvWqrf64PcNjUZnQBsWcEX/nA6/LAOdDFnkdVOiWPw2oGhVBb+y9ffF7h7OucBIYixvR/hQnt6g4F50VWE/croUD4zl/AZYrsK7qD7UK+tV9cVOGjX40d/wCLE1D0Zab9SMGebYfxL5iVA1qwZVI+IFFVqNDcEA7dd8L/AArxFmRjG+zC/Keh2bt73j1EFJ0LVrf7KedfEy6pK9mMVpPxMR17dNx98K2f4SIZZ8uyhwr6lXdQVYWjA0d9+w2YHAPhBkyPEHUq4TVvQOk/0qid/lhk5x4wZMwvgqXZYwDsaYhrUaqG4smwdi3tj10ia3NY/NEr8M4hKuYZUpCjafMdO426AXh9zmbOZhieZf3kEgAaBlYlHBDAhqrcVv62PTGZyZKRMwTpk+K7+Zv4qPr2w+cIzTCr1N26q5r7K/8AMe2GXokjeyqOSzeWzOYTwV8NIiTpkYUqNZNk1YRrq7oFRviTJ8PkXPSgx6fE/eRLs1q5Ol/NYogE+YH5YUuOcKkjzzeGrojvatRIAbqeliiTt2rv1wR5kfOIsIR3bwolTWq6WPmkobbnSBp6mqHS8HKWuohC0Ftha9xPL+Iul4QsoFhkoJ0+HSXLKD2K96JHXGbc5xFYY5gPNBKr/Q7EffThf4PNnS6VmJg2obMHO3rbeUnrt6evTD1xLJGeKSM7l1K2RuT2PzujhCNUeKxa4dUdnofLudJG9behv3rAzmqInLR5hR5omjk+mlVP61+uL/KE7NlY1dWDRkxkEEHbp89iBi9BkPEy5iYGmRkuunmkAO/0ODvun85rhFkFDszlTK0TROU1KSG3OxAI+4J+2PYh5TeQrFE6NriZ0Ox6AGu3vX0x7BNa0jVcJIOi/9k="/>
          <p:cNvSpPr>
            <a:spLocks noChangeAspect="1" noChangeArrowheads="1"/>
          </p:cNvSpPr>
          <p:nvPr/>
        </p:nvSpPr>
        <p:spPr bwMode="auto">
          <a:xfrm>
            <a:off x="215900" y="-1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159977"/>
            <a:ext cx="28575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latin typeface="Verdana" pitchFamily="34" charset="0"/>
                <a:cs typeface="Verdana" pitchFamily="34" charset="0"/>
              </a:rPr>
              <a:t>Film</a:t>
            </a:r>
          </a:p>
        </p:txBody>
      </p:sp>
      <p:sp>
        <p:nvSpPr>
          <p:cNvPr id="5123" name="Ondertitel 2"/>
          <p:cNvSpPr>
            <a:spLocks noGrp="1"/>
          </p:cNvSpPr>
          <p:nvPr>
            <p:ph type="subTitle" idx="1"/>
          </p:nvPr>
        </p:nvSpPr>
        <p:spPr>
          <a:xfrm>
            <a:off x="1714500" y="3441700"/>
            <a:ext cx="6667500" cy="2197100"/>
          </a:xfrm>
        </p:spPr>
        <p:txBody>
          <a:bodyPr/>
          <a:lstStyle/>
          <a:p>
            <a:pPr algn="l"/>
            <a:r>
              <a:rPr lang="nl-NL" dirty="0" smtClean="0">
                <a:latin typeface="Verdana" pitchFamily="34" charset="0"/>
                <a:cs typeface="Verdana" pitchFamily="34" charset="0"/>
              </a:rPr>
              <a:t>Uitzending </a:t>
            </a:r>
            <a:r>
              <a:rPr lang="nl-NL" dirty="0" err="1" smtClean="0">
                <a:latin typeface="Verdana" pitchFamily="34" charset="0"/>
                <a:cs typeface="Verdana" pitchFamily="34" charset="0"/>
              </a:rPr>
              <a:t>gemist:pauwenwitteman.vara.nl</a:t>
            </a:r>
            <a:r>
              <a:rPr lang="nl-NL" dirty="0" smtClean="0">
                <a:latin typeface="Verdana" pitchFamily="34" charset="0"/>
                <a:cs typeface="Verdana" pitchFamily="34" charset="0"/>
              </a:rPr>
              <a:t> </a:t>
            </a:r>
          </a:p>
          <a:p>
            <a:pPr algn="l"/>
            <a:r>
              <a:rPr lang="nl-NL" dirty="0" smtClean="0">
                <a:latin typeface="Verdana" pitchFamily="34" charset="0"/>
                <a:cs typeface="Verdana" pitchFamily="34" charset="0"/>
              </a:rPr>
              <a:t>20111019-item-steven_van_der_hoeven</a:t>
            </a:r>
          </a:p>
          <a:p>
            <a:pPr algn="l"/>
            <a:r>
              <a:rPr lang="nl-NL" dirty="0" err="1" smtClean="0">
                <a:latin typeface="Verdana" pitchFamily="34" charset="0"/>
                <a:cs typeface="Verdana" pitchFamily="34" charset="0"/>
              </a:rPr>
              <a:t>You</a:t>
            </a:r>
            <a:r>
              <a:rPr lang="nl-NL" dirty="0" smtClean="0">
                <a:latin typeface="Verdana" pitchFamily="34" charset="0"/>
                <a:cs typeface="Verdana" pitchFamily="34" charset="0"/>
              </a:rPr>
              <a:t> tube: </a:t>
            </a:r>
            <a:r>
              <a:rPr lang="nl-NL" dirty="0" err="1" smtClean="0">
                <a:latin typeface="Verdana" pitchFamily="34" charset="0"/>
                <a:cs typeface="Verdana" pitchFamily="34" charset="0"/>
              </a:rPr>
              <a:t>TedxRotterdam</a:t>
            </a:r>
            <a:r>
              <a:rPr lang="nl-NL" dirty="0" smtClean="0">
                <a:latin typeface="Verdana" pitchFamily="34" charset="0"/>
                <a:cs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  <a:cs typeface="Verdana" pitchFamily="34" charset="0"/>
              </a:rPr>
              <a:t>Steven van der </a:t>
            </a:r>
            <a:r>
              <a:rPr lang="en-US" dirty="0" err="1" smtClean="0">
                <a:latin typeface="Verdana" pitchFamily="34" charset="0"/>
                <a:cs typeface="Verdana" pitchFamily="34" charset="0"/>
              </a:rPr>
              <a:t>Hoeven</a:t>
            </a:r>
            <a:r>
              <a:rPr lang="en-US" dirty="0" smtClean="0">
                <a:latin typeface="Verdana" pitchFamily="34" charset="0"/>
                <a:cs typeface="Verdana" pitchFamily="34" charset="0"/>
              </a:rPr>
              <a:t> - Resilience will lead the future</a:t>
            </a:r>
            <a:endParaRPr lang="nl-NL" dirty="0" smtClean="0"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4" name="Tijdelijke aanduiding voor inhoud 3" descr="http://t0.gstatic.com/images?q=tbn:ANd9GcQtUFsyUEzkeae5nZcctXM-LxM3kmJPJAFwON3hGDNri5RkaIRU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8072"/>
            <a:ext cx="2736000" cy="33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6792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Vertrouwenspunt Sport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Grensoverschrijdend gedrag/ seksuele intimidatie</a:t>
            </a:r>
          </a:p>
          <a:p>
            <a:r>
              <a:rPr lang="nl-NL" dirty="0"/>
              <a:t>p</a:t>
            </a:r>
            <a:r>
              <a:rPr lang="nl-NL" dirty="0" smtClean="0"/>
              <a:t>esten</a:t>
            </a:r>
          </a:p>
          <a:p>
            <a:r>
              <a:rPr lang="nl-NL" dirty="0"/>
              <a:t>d</a:t>
            </a:r>
            <a:r>
              <a:rPr lang="nl-NL" dirty="0" smtClean="0"/>
              <a:t>iscriminatie </a:t>
            </a:r>
          </a:p>
          <a:p>
            <a:r>
              <a:rPr lang="nl-NL" dirty="0" smtClean="0"/>
              <a:t>racisme			in de sport</a:t>
            </a:r>
          </a:p>
          <a:p>
            <a:r>
              <a:rPr lang="nl-NL" dirty="0" smtClean="0"/>
              <a:t>eetstoornissen</a:t>
            </a:r>
          </a:p>
          <a:p>
            <a:r>
              <a:rPr lang="nl-NL" dirty="0"/>
              <a:t>d</a:t>
            </a:r>
            <a:r>
              <a:rPr lang="nl-NL" dirty="0" smtClean="0"/>
              <a:t>oping</a:t>
            </a:r>
          </a:p>
          <a:p>
            <a:r>
              <a:rPr lang="nl-NL" smtClean="0"/>
              <a:t>matchfixing</a:t>
            </a:r>
            <a:endParaRPr lang="nl-NL" dirty="0"/>
          </a:p>
        </p:txBody>
      </p:sp>
      <p:sp>
        <p:nvSpPr>
          <p:cNvPr id="4" name="Ovaal 3"/>
          <p:cNvSpPr/>
          <p:nvPr/>
        </p:nvSpPr>
        <p:spPr bwMode="auto">
          <a:xfrm>
            <a:off x="4355976" y="2780928"/>
            <a:ext cx="1944216" cy="57606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b="1" dirty="0" smtClean="0"/>
              <a:t>in de sport</a:t>
            </a:r>
            <a:endParaRPr kumimoji="0" lang="nl-NL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3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grensoverschrijdend gedrag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Wat vinden jullie grensoverschrijdend?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Wat mag in de groepsapp?</a:t>
            </a:r>
          </a:p>
          <a:p>
            <a:pPr marL="0" indent="0">
              <a:buNone/>
            </a:pPr>
            <a:r>
              <a:rPr lang="nl-NL" dirty="0" smtClean="0"/>
              <a:t>Ben je “vrienden” op Facebook, Snapchat of volger op Instagram?</a:t>
            </a:r>
          </a:p>
          <a:p>
            <a:pPr marL="0" indent="0">
              <a:buNone/>
            </a:pPr>
            <a:r>
              <a:rPr lang="nl-NL" dirty="0" smtClean="0"/>
              <a:t>In de kleedkamer… afspraken?</a:t>
            </a:r>
          </a:p>
          <a:p>
            <a:pPr marL="0" indent="0">
              <a:buNone/>
            </a:pPr>
            <a:r>
              <a:rPr lang="nl-NL" dirty="0" smtClean="0"/>
              <a:t>Logeren?</a:t>
            </a:r>
          </a:p>
          <a:p>
            <a:pPr marL="0" indent="0">
              <a:buNone/>
            </a:pPr>
            <a:r>
              <a:rPr lang="nl-NL" dirty="0" smtClean="0"/>
              <a:t>Vervoer?</a:t>
            </a:r>
          </a:p>
          <a:p>
            <a:pPr marL="0" indent="0">
              <a:buNone/>
            </a:pPr>
            <a:r>
              <a:rPr lang="nl-NL" dirty="0" smtClean="0"/>
              <a:t>Foto’s/ filmpjes maken</a:t>
            </a:r>
          </a:p>
          <a:p>
            <a:pPr marL="0" indent="0">
              <a:buNone/>
            </a:pPr>
            <a:r>
              <a:rPr lang="nl-NL" dirty="0" smtClean="0"/>
              <a:t>Relatie/ verkering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747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Wat is </a:t>
            </a:r>
            <a:r>
              <a:rPr lang="nl-NL" dirty="0" smtClean="0"/>
              <a:t>seksuele </a:t>
            </a:r>
            <a:r>
              <a:rPr lang="nl-NL" dirty="0"/>
              <a:t>intimidatie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nl-NL" dirty="0" err="1" smtClean="0"/>
              <a:t>eksueel</a:t>
            </a:r>
            <a:r>
              <a:rPr lang="nl-NL" dirty="0" smtClean="0"/>
              <a:t> gedrag of toenadering</a:t>
            </a:r>
          </a:p>
          <a:p>
            <a:r>
              <a:rPr lang="en-US" dirty="0" smtClean="0"/>
              <a:t>v</a:t>
            </a:r>
            <a:r>
              <a:rPr lang="nl-NL" dirty="0" err="1" smtClean="0"/>
              <a:t>erbaal</a:t>
            </a:r>
            <a:r>
              <a:rPr lang="nl-NL" dirty="0" smtClean="0"/>
              <a:t>/</a:t>
            </a:r>
            <a:r>
              <a:rPr lang="en-US" dirty="0" smtClean="0"/>
              <a:t> </a:t>
            </a:r>
            <a:r>
              <a:rPr lang="nl-NL" dirty="0" smtClean="0"/>
              <a:t>non-verbaal</a:t>
            </a:r>
          </a:p>
          <a:p>
            <a:r>
              <a:rPr lang="en-US" dirty="0" smtClean="0"/>
              <a:t>o</a:t>
            </a:r>
            <a:r>
              <a:rPr lang="nl-NL" dirty="0" err="1" smtClean="0"/>
              <a:t>pzettelijk</a:t>
            </a:r>
            <a:r>
              <a:rPr lang="nl-NL" dirty="0" smtClean="0"/>
              <a:t>/</a:t>
            </a:r>
            <a:r>
              <a:rPr lang="en-US" dirty="0" smtClean="0"/>
              <a:t> </a:t>
            </a:r>
            <a:r>
              <a:rPr lang="nl-NL" dirty="0" smtClean="0"/>
              <a:t>onopzettelijk</a:t>
            </a:r>
          </a:p>
          <a:p>
            <a:r>
              <a:rPr lang="en-US" dirty="0" smtClean="0"/>
              <a:t>o</a:t>
            </a:r>
            <a:r>
              <a:rPr lang="nl-NL" dirty="0" err="1" smtClean="0"/>
              <a:t>ngewenst</a:t>
            </a:r>
            <a:r>
              <a:rPr lang="nl-NL" dirty="0" smtClean="0"/>
              <a:t>/ gedwongen</a:t>
            </a:r>
          </a:p>
          <a:p>
            <a:pPr>
              <a:buFontTx/>
              <a:buNone/>
            </a:pPr>
            <a:endParaRPr lang="nl-NL" dirty="0" smtClean="0"/>
          </a:p>
          <a:p>
            <a:pPr>
              <a:buFontTx/>
              <a:buNone/>
            </a:pPr>
            <a:r>
              <a:rPr lang="en-US" dirty="0" smtClean="0"/>
              <a:t>Het g</a:t>
            </a:r>
            <a:r>
              <a:rPr lang="nl-NL" dirty="0" err="1" smtClean="0"/>
              <a:t>aat</a:t>
            </a:r>
            <a:r>
              <a:rPr lang="nl-NL" dirty="0" smtClean="0"/>
              <a:t> niet om bedoeling maar</a:t>
            </a:r>
            <a:r>
              <a:rPr lang="en-US" dirty="0" smtClean="0"/>
              <a:t>…</a:t>
            </a:r>
            <a:r>
              <a:rPr lang="nl-NL" dirty="0" smtClean="0"/>
              <a:t> om beleving</a:t>
            </a:r>
            <a:r>
              <a:rPr lang="nl-NL" b="0" dirty="0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Vormen van seksuele intimidatie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 err="1" smtClean="0"/>
              <a:t>Incidenteel</a:t>
            </a: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structureel</a:t>
            </a:r>
            <a:r>
              <a:rPr lang="en-GB" dirty="0" smtClean="0"/>
              <a:t> </a:t>
            </a:r>
            <a:r>
              <a:rPr lang="en-GB" dirty="0" err="1" smtClean="0"/>
              <a:t>patroon</a:t>
            </a:r>
            <a:r>
              <a:rPr lang="en-GB" dirty="0" smtClean="0"/>
              <a:t>, </a:t>
            </a:r>
            <a:r>
              <a:rPr lang="en-GB" dirty="0" err="1" smtClean="0"/>
              <a:t>hier</a:t>
            </a:r>
            <a:r>
              <a:rPr lang="en-GB" dirty="0" smtClean="0"/>
              <a:t> </a:t>
            </a:r>
            <a:r>
              <a:rPr lang="en-GB" dirty="0" err="1" smtClean="0"/>
              <a:t>gaat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proces</a:t>
            </a:r>
            <a:r>
              <a:rPr lang="en-GB" dirty="0" smtClean="0"/>
              <a:t> van </a:t>
            </a:r>
            <a:r>
              <a:rPr lang="en-GB" b="1" dirty="0" smtClean="0"/>
              <a:t>“grooming” </a:t>
            </a:r>
            <a:r>
              <a:rPr lang="en-GB" dirty="0" err="1" smtClean="0"/>
              <a:t>aan</a:t>
            </a:r>
            <a:r>
              <a:rPr lang="en-GB" dirty="0" smtClean="0"/>
              <a:t> </a:t>
            </a:r>
            <a:r>
              <a:rPr lang="en-GB" dirty="0" err="1" smtClean="0"/>
              <a:t>vooraf</a:t>
            </a:r>
            <a:r>
              <a:rPr lang="en-GB" dirty="0" smtClean="0"/>
              <a:t>.</a:t>
            </a:r>
          </a:p>
          <a:p>
            <a:pPr>
              <a:lnSpc>
                <a:spcPct val="90000"/>
              </a:lnSpc>
              <a:buNone/>
            </a:pPr>
            <a:endParaRPr lang="en-GB" dirty="0" smtClean="0"/>
          </a:p>
          <a:p>
            <a:pPr lvl="1">
              <a:lnSpc>
                <a:spcPct val="90000"/>
              </a:lnSpc>
              <a:buFontTx/>
              <a:buNone/>
            </a:pPr>
            <a:endParaRPr lang="en-GB" sz="24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GB" sz="2400" dirty="0" err="1" smtClean="0"/>
              <a:t>S.i</a:t>
            </a:r>
            <a:r>
              <a:rPr lang="en-GB" sz="2400" dirty="0" smtClean="0"/>
              <a:t>. is </a:t>
            </a:r>
            <a:r>
              <a:rPr lang="en-GB" sz="2400" dirty="0" err="1" smtClean="0"/>
              <a:t>vaak</a:t>
            </a:r>
            <a:r>
              <a:rPr lang="en-GB" sz="2400" dirty="0" smtClean="0"/>
              <a:t> </a:t>
            </a:r>
            <a:r>
              <a:rPr lang="en-GB" sz="2400" dirty="0" err="1" smtClean="0"/>
              <a:t>gebaseerd</a:t>
            </a:r>
            <a:r>
              <a:rPr lang="en-GB" sz="2400" dirty="0" smtClean="0"/>
              <a:t> op </a:t>
            </a:r>
            <a:r>
              <a:rPr lang="en-GB" sz="2400" dirty="0" err="1" smtClean="0"/>
              <a:t>machtsverschillen</a:t>
            </a:r>
            <a:r>
              <a:rPr lang="en-GB" sz="2400" dirty="0" smtClean="0"/>
              <a:t>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sz="2400" dirty="0" smtClean="0"/>
              <a:t>en </a:t>
            </a:r>
            <a:r>
              <a:rPr lang="en-GB" sz="2400" dirty="0" err="1" smtClean="0"/>
              <a:t>afhankelijkheid</a:t>
            </a:r>
            <a:r>
              <a:rPr lang="en-GB" sz="2400" dirty="0" smtClean="0"/>
              <a:t> en “</a:t>
            </a:r>
            <a:r>
              <a:rPr lang="en-GB" sz="2400" dirty="0" err="1" smtClean="0"/>
              <a:t>gunstige</a:t>
            </a:r>
            <a:r>
              <a:rPr lang="en-GB" sz="2400" dirty="0" smtClean="0"/>
              <a:t>” </a:t>
            </a:r>
            <a:r>
              <a:rPr lang="en-GB" sz="2400" dirty="0" err="1" smtClean="0"/>
              <a:t>omgeving</a:t>
            </a:r>
            <a:r>
              <a:rPr lang="en-GB" sz="2400" dirty="0" smtClean="0"/>
              <a:t>.</a:t>
            </a:r>
          </a:p>
          <a:p>
            <a:endParaRPr lang="nl-NL" dirty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definitie</a:t>
            </a:r>
            <a:endParaRPr lang="nl-NL" dirty="0"/>
          </a:p>
        </p:txBody>
      </p:sp>
      <p:pic>
        <p:nvPicPr>
          <p:cNvPr id="4" name="Picture 4" descr="NOC-NSF_Broe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980728"/>
            <a:ext cx="3942751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0" y="2636912"/>
            <a:ext cx="471601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0" dirty="0" smtClean="0">
                <a:solidFill>
                  <a:srgbClr val="01B2F0"/>
                </a:solidFill>
                <a:latin typeface="Comic Sans MS" pitchFamily="66" charset="0"/>
              </a:rPr>
              <a:t>“</a:t>
            </a:r>
            <a:r>
              <a:rPr lang="nl-NL" dirty="0" smtClean="0">
                <a:solidFill>
                  <a:srgbClr val="01B2F0"/>
                </a:solidFill>
              </a:rPr>
              <a:t>Seksuele intimidatie is elke vorm van seksueel gedrag of seksuele toenadering in verbale, non-verbale of fysieke zin, opzettelijk of onopzettelijk, die door de persoon die het ondergaat als ongewenst of gedwongen wordt ervaren.”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632700" cy="1143000"/>
          </a:xfrm>
        </p:spPr>
        <p:txBody>
          <a:bodyPr/>
          <a:lstStyle/>
          <a:p>
            <a:r>
              <a:rPr lang="nl-NL" sz="3200" dirty="0" smtClean="0">
                <a:latin typeface="Verdana" pitchFamily="34" charset="0"/>
                <a:cs typeface="Verdana" pitchFamily="34" charset="0"/>
              </a:rPr>
              <a:t/>
            </a:r>
            <a:br>
              <a:rPr lang="nl-NL" sz="3200" dirty="0" smtClean="0">
                <a:latin typeface="Verdana" pitchFamily="34" charset="0"/>
                <a:cs typeface="Verdana" pitchFamily="34" charset="0"/>
              </a:rPr>
            </a:br>
            <a:r>
              <a:rPr lang="nl-NL" sz="3200" dirty="0">
                <a:latin typeface="Verdana" pitchFamily="34" charset="0"/>
                <a:cs typeface="Verdana" pitchFamily="34" charset="0"/>
              </a:rPr>
              <a:t/>
            </a:r>
            <a:br>
              <a:rPr lang="nl-NL" sz="3200" dirty="0">
                <a:latin typeface="Verdana" pitchFamily="34" charset="0"/>
                <a:cs typeface="Verdana" pitchFamily="34" charset="0"/>
              </a:rPr>
            </a:br>
            <a:r>
              <a:rPr lang="nl-NL" sz="3200" dirty="0" smtClean="0">
                <a:latin typeface="Verdana" pitchFamily="34" charset="0"/>
                <a:cs typeface="Verdana" pitchFamily="34" charset="0"/>
              </a:rPr>
              <a:t>Johan Cruijff:</a:t>
            </a:r>
          </a:p>
        </p:txBody>
      </p:sp>
      <p:sp>
        <p:nvSpPr>
          <p:cNvPr id="1024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sz="3200" dirty="0" smtClean="0">
              <a:latin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nl-NL" sz="3200" dirty="0">
              <a:latin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nl-NL" sz="3200" dirty="0" smtClean="0">
                <a:latin typeface="Verdana" pitchFamily="34" charset="0"/>
                <a:cs typeface="Verdana" pitchFamily="34" charset="0"/>
              </a:rPr>
              <a:t>“je ziet het pas als je het door </a:t>
            </a:r>
            <a:r>
              <a:rPr lang="nl-NL" sz="3200" dirty="0" err="1" smtClean="0">
                <a:latin typeface="Verdana" pitchFamily="34" charset="0"/>
                <a:cs typeface="Verdana" pitchFamily="34" charset="0"/>
              </a:rPr>
              <a:t>hep</a:t>
            </a:r>
            <a:r>
              <a:rPr lang="nl-NL" sz="3200" dirty="0" smtClean="0">
                <a:latin typeface="Verdana" pitchFamily="34" charset="0"/>
                <a:cs typeface="Verdana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745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Seksueel misbruik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slachtoffer</a:t>
            </a:r>
            <a:r>
              <a:rPr lang="en-US" dirty="0" smtClean="0"/>
              <a:t> </a:t>
            </a:r>
            <a:r>
              <a:rPr lang="en-US" dirty="0" err="1" smtClean="0"/>
              <a:t>jonger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16 </a:t>
            </a:r>
            <a:r>
              <a:rPr lang="en-US" dirty="0" err="1" smtClean="0"/>
              <a:t>jaar</a:t>
            </a:r>
            <a:r>
              <a:rPr lang="en-US" dirty="0" smtClean="0"/>
              <a:t> </a:t>
            </a:r>
          </a:p>
          <a:p>
            <a:pPr>
              <a:buFontTx/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óf</a:t>
            </a:r>
            <a:endParaRPr lang="en-US" dirty="0" smtClean="0"/>
          </a:p>
          <a:p>
            <a:r>
              <a:rPr lang="en-US" dirty="0" err="1" smtClean="0"/>
              <a:t>ongeacht</a:t>
            </a:r>
            <a:r>
              <a:rPr lang="en-US" dirty="0" smtClean="0"/>
              <a:t> </a:t>
            </a:r>
            <a:r>
              <a:rPr lang="en-US" dirty="0" err="1" smtClean="0"/>
              <a:t>leeftijd</a:t>
            </a:r>
            <a:r>
              <a:rPr lang="en-US" dirty="0" smtClean="0"/>
              <a:t>,  </a:t>
            </a:r>
          </a:p>
          <a:p>
            <a:pPr>
              <a:buFontTx/>
              <a:buNone/>
            </a:pPr>
            <a:r>
              <a:rPr lang="en-US" dirty="0" smtClean="0"/>
              <a:t>	in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afhankelijke</a:t>
            </a:r>
            <a:r>
              <a:rPr lang="en-US" dirty="0" smtClean="0"/>
              <a:t> </a:t>
            </a:r>
            <a:r>
              <a:rPr lang="en-US" dirty="0" err="1" smtClean="0"/>
              <a:t>positie</a:t>
            </a:r>
            <a:r>
              <a:rPr lang="en-US" dirty="0" smtClean="0"/>
              <a:t> 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err="1" smtClean="0"/>
              <a:t>Vaak</a:t>
            </a:r>
            <a:r>
              <a:rPr lang="en-US" dirty="0" smtClean="0"/>
              <a:t> </a:t>
            </a:r>
            <a:r>
              <a:rPr lang="en-US" dirty="0" err="1" smtClean="0"/>
              <a:t>beide</a:t>
            </a:r>
            <a:r>
              <a:rPr lang="en-US" dirty="0" smtClean="0"/>
              <a:t>… </a:t>
            </a:r>
            <a:r>
              <a:rPr lang="en-US" dirty="0" err="1" smtClean="0"/>
              <a:t>jong</a:t>
            </a:r>
            <a:r>
              <a:rPr lang="en-US" dirty="0" smtClean="0"/>
              <a:t> </a:t>
            </a:r>
            <a:r>
              <a:rPr lang="en-US" dirty="0" err="1" smtClean="0"/>
              <a:t>én</a:t>
            </a:r>
            <a:r>
              <a:rPr lang="en-US" dirty="0" smtClean="0"/>
              <a:t> </a:t>
            </a:r>
            <a:r>
              <a:rPr lang="en-US" dirty="0" err="1" smtClean="0"/>
              <a:t>afhankelijk</a:t>
            </a: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CNSF PowerPoint Sjabloon 2011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Segoe UI"/>
        <a:ea typeface=""/>
        <a:cs typeface="Arial"/>
      </a:majorFont>
      <a:minorFont>
        <a:latin typeface="Segoe UI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egoe U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egoe UI" pitchFamily="34" charset="0"/>
            <a:cs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NOCNSF PowerPoint Sjabloon 2011</Template>
  <TotalTime>552</TotalTime>
  <Words>531</Words>
  <Application>Microsoft Office PowerPoint</Application>
  <PresentationFormat>Diavoorstelling (4:3)</PresentationFormat>
  <Paragraphs>179</Paragraphs>
  <Slides>24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Calibri</vt:lpstr>
      <vt:lpstr>Comic Sans MS</vt:lpstr>
      <vt:lpstr>Segoe UI</vt:lpstr>
      <vt:lpstr>Verdana</vt:lpstr>
      <vt:lpstr>NOCNSF PowerPoint Sjabloon 2011</vt:lpstr>
      <vt:lpstr>Office-thema</vt:lpstr>
      <vt:lpstr>      </vt:lpstr>
      <vt:lpstr>Programma: </vt:lpstr>
      <vt:lpstr>Vertrouwenspunt Sport</vt:lpstr>
      <vt:lpstr>Wat is grensoverschrijdend gedrag</vt:lpstr>
      <vt:lpstr>Wat is seksuele intimidatie?</vt:lpstr>
      <vt:lpstr>Vormen van seksuele intimidatie</vt:lpstr>
      <vt:lpstr>definitie</vt:lpstr>
      <vt:lpstr>  Johan Cruijff:</vt:lpstr>
      <vt:lpstr>Seksueel misbruik</vt:lpstr>
      <vt:lpstr>NOC*NSF</vt:lpstr>
      <vt:lpstr>cijfers</vt:lpstr>
      <vt:lpstr>Cijfers slachtoffers</vt:lpstr>
      <vt:lpstr>slachtoffers</vt:lpstr>
      <vt:lpstr>Cijfers beschuldigden</vt:lpstr>
      <vt:lpstr>opdracht</vt:lpstr>
      <vt:lpstr>Wat kun je zelf doen?</vt:lpstr>
      <vt:lpstr>De macht van de trainer/instructeur</vt:lpstr>
      <vt:lpstr>PowerPoint-presentatie</vt:lpstr>
      <vt:lpstr>Kwetsbaarheden in de sport</vt:lpstr>
      <vt:lpstr>Kwetsbaarheden in de sport</vt:lpstr>
      <vt:lpstr>Kwetsbaarheden in de sport</vt:lpstr>
      <vt:lpstr>Kwetsbaarheden in de sport</vt:lpstr>
      <vt:lpstr>gedragsregels</vt:lpstr>
      <vt:lpstr>Film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Preventiebeleid seksuele intimidatie binnen de sport  Utrecht 29 oktober 2011</dc:title>
  <dc:creator>Marijke Staps-Mahieu</dc:creator>
  <cp:lastModifiedBy>Ritchie Trieling</cp:lastModifiedBy>
  <cp:revision>65</cp:revision>
  <dcterms:created xsi:type="dcterms:W3CDTF">2011-10-11T17:56:30Z</dcterms:created>
  <dcterms:modified xsi:type="dcterms:W3CDTF">2017-09-09T10:05:02Z</dcterms:modified>
</cp:coreProperties>
</file>