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72" r:id="rId3"/>
    <p:sldId id="386" r:id="rId4"/>
    <p:sldId id="384" r:id="rId5"/>
    <p:sldId id="385" r:id="rId6"/>
    <p:sldId id="373" r:id="rId7"/>
    <p:sldId id="382" r:id="rId8"/>
    <p:sldId id="375" r:id="rId9"/>
    <p:sldId id="377" r:id="rId10"/>
    <p:sldId id="378" r:id="rId11"/>
    <p:sldId id="379" r:id="rId12"/>
    <p:sldId id="380" r:id="rId13"/>
    <p:sldId id="381" r:id="rId14"/>
    <p:sldId id="383" r:id="rId15"/>
  </p:sldIdLst>
  <p:sldSz cx="9144000" cy="6858000" type="screen4x3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umimoji="1" sz="2400" kern="1200">
        <a:solidFill>
          <a:srgbClr val="004083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van de Peppel" initials="EvdP" lastIdx="14" clrIdx="0"/>
  <p:cmAuthor id="2" name="Bram Reudink" initials="BR" lastIdx="5" clrIdx="1">
    <p:extLst/>
  </p:cmAuthor>
  <p:cmAuthor id="3" name="Bram Reudink" initials="BR [2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3A00B"/>
    <a:srgbClr val="CC3300"/>
    <a:srgbClr val="004083"/>
    <a:srgbClr val="263A7E"/>
    <a:srgbClr val="003399"/>
    <a:srgbClr val="3366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43" autoAdjust="0"/>
  </p:normalViewPr>
  <p:slideViewPr>
    <p:cSldViewPr>
      <p:cViewPr varScale="1">
        <p:scale>
          <a:sx n="89" d="100"/>
          <a:sy n="89" d="100"/>
        </p:scale>
        <p:origin x="701" y="62"/>
      </p:cViewPr>
      <p:guideLst>
        <p:guide orient="horz" pos="1026"/>
        <p:guide pos="158"/>
      </p:guideLst>
    </p:cSldViewPr>
  </p:slid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1B0CDA1-9993-4738-914B-C78477DC62F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2601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759325"/>
            <a:ext cx="5049837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91F7EE6-AB01-4765-875B-7A2D297887B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69608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Tijdelijke aanduiding voor notities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nl-NL" altLang="nl-NL" dirty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2E3F24-9BEF-42E6-8E8C-A87C085B19B2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72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286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E9A33D-3B1C-47AF-9D1C-9C820C792F0A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11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626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307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1AD3D4-67AF-436A-B48C-894F1B22045C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12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04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3277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8472E1-5A0E-48DB-A90A-B992EA167FE2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13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70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nl-NL" sz="2000" b="1" dirty="0">
                <a:solidFill>
                  <a:srgbClr val="FFFF59"/>
                </a:solidFill>
              </a:rPr>
              <a:t>Hoofddoel naar subdoelen</a:t>
            </a: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eaLnBrk="1" hangingPunct="1">
              <a:lnSpc>
                <a:spcPct val="120000"/>
              </a:lnSpc>
            </a:pPr>
            <a:r>
              <a:rPr lang="nl-NL" sz="1400" dirty="0">
                <a:solidFill>
                  <a:schemeClr val="tx2">
                    <a:lumMod val="75000"/>
                  </a:schemeClr>
                </a:solidFill>
              </a:rPr>
              <a:t>Hoofddoel 1, </a:t>
            </a:r>
            <a:r>
              <a:rPr lang="nl-NL" altLang="nl-NL" sz="1400" dirty="0">
                <a:solidFill>
                  <a:schemeClr val="tx2">
                    <a:lumMod val="75000"/>
                  </a:schemeClr>
                </a:solidFill>
              </a:rPr>
              <a:t>Tevredenheid Vereniging ↑</a:t>
            </a: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1A. Stijgend aantal verenigingen dat ondersteuning krijgt;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1B. Hoger aantal deelnemers aan BNL bijeenkomsten;</a:t>
            </a:r>
          </a:p>
          <a:p>
            <a:pPr marL="0" lvl="0" indent="0" eaLnBrk="1" hangingPunct="1">
              <a:lnSpc>
                <a:spcPct val="120000"/>
              </a:lnSpc>
            </a:pP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r>
              <a:rPr lang="nl-NL" sz="1400" dirty="0">
                <a:solidFill>
                  <a:schemeClr val="tx2">
                    <a:lumMod val="75000"/>
                  </a:schemeClr>
                </a:solidFill>
              </a:rPr>
              <a:t>Hoofddoel 2, leden uitstroom </a:t>
            </a:r>
            <a:r>
              <a:rPr lang="nl-NL" altLang="nl-NL" sz="1400" dirty="0">
                <a:solidFill>
                  <a:schemeClr val="tx2">
                    <a:lumMod val="75000"/>
                  </a:schemeClr>
                </a:solidFill>
              </a:rPr>
              <a:t>↓</a:t>
            </a: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2A. Meer gebruik van competente trainers;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2B. Hogere deelname aan de wedstrijdsport;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2C. Afname uitstroom verenigingen;</a:t>
            </a:r>
          </a:p>
          <a:p>
            <a:pPr marL="0" lvl="0" indent="0" eaLnBrk="1" hangingPunct="1">
              <a:lnSpc>
                <a:spcPct val="120000"/>
              </a:lnSpc>
            </a:pP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r>
              <a:rPr lang="nl-NL" sz="1400" dirty="0">
                <a:solidFill>
                  <a:schemeClr val="tx2">
                    <a:lumMod val="75000"/>
                  </a:schemeClr>
                </a:solidFill>
              </a:rPr>
              <a:t>Hoofddoel 3, leden aanwas </a:t>
            </a:r>
            <a:r>
              <a:rPr lang="nl-NL" altLang="nl-NL" sz="1400" dirty="0">
                <a:solidFill>
                  <a:schemeClr val="tx2">
                    <a:lumMod val="75000"/>
                  </a:schemeClr>
                </a:solidFill>
              </a:rPr>
              <a:t>↑</a:t>
            </a:r>
            <a:endParaRPr lang="nl-NL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3A. Het aantal uitingen in landelijke en regionale en sociale media stijgt;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3B. Toenemend percentage groeiende verenigingen;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nl-NL" sz="1200" dirty="0">
                <a:solidFill>
                  <a:schemeClr val="tx1"/>
                </a:solidFill>
              </a:rPr>
              <a:t>3C. Hoger aantal wervingsacties en andere bindingsvormen;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1F7EE6-AB01-4765-875B-7A2D297887B9}" type="slidenum">
              <a:rPr lang="nl-NL" altLang="nl-NL" smtClean="0"/>
              <a:pPr>
                <a:defRPr/>
              </a:pPr>
              <a:t>14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4172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baseline="0" dirty="0">
              <a:latin typeface="Arial" panose="020B0604020202020204" pitchFamily="34" charset="0"/>
            </a:endParaRPr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B2AF60-EF19-4236-8DBD-7E794F56BED5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2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1638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78DAFE-14A0-46D9-8BCF-2F8A7528B71D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0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B2AF60-EF19-4236-8DBD-7E794F56BED5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08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B2AF60-EF19-4236-8DBD-7E794F56BED5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4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A65201-B62B-4408-BCC1-BF26B4294CF1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1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altLang="nl-NL" dirty="0">
                <a:latin typeface="Arial" panose="020B0604020202020204" pitchFamily="34" charset="0"/>
              </a:rPr>
              <a:t>Percentage</a:t>
            </a:r>
            <a:r>
              <a:rPr lang="nl-NL" altLang="nl-NL" baseline="0" dirty="0">
                <a:latin typeface="Arial" panose="020B0604020202020204" pitchFamily="34" charset="0"/>
              </a:rPr>
              <a:t> groeiende </a:t>
            </a:r>
            <a:r>
              <a:rPr lang="nl-NL" altLang="nl-NL" baseline="0" dirty="0" err="1">
                <a:latin typeface="Arial" panose="020B0604020202020204" pitchFamily="34" charset="0"/>
              </a:rPr>
              <a:t>lidverenigingen</a:t>
            </a:r>
            <a:r>
              <a:rPr lang="nl-NL" altLang="nl-NL" baseline="0" dirty="0">
                <a:latin typeface="Arial" panose="020B0604020202020204" pitchFamily="34" charset="0"/>
              </a:rPr>
              <a:t>: is 25% reëel? Wat was het in 2016?</a:t>
            </a:r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81628A-662E-469D-B139-5870AE1619E0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8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312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225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81628A-662E-469D-B139-5870AE1619E0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9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57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</a:endParaRPr>
          </a:p>
        </p:txBody>
      </p:sp>
      <p:sp>
        <p:nvSpPr>
          <p:cNvPr id="266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5D296-A3C5-4BCC-A197-121DF5314E73}" type="slidenum">
              <a:rPr kumimoji="0" lang="nl-NL" altLang="nl-NL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10</a:t>
            </a:fld>
            <a:endParaRPr kumimoji="0" lang="nl-NL" altLang="nl-NL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77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371600" y="2667000"/>
            <a:ext cx="624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nl-NL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4114800"/>
            <a:ext cx="6400800" cy="1143000"/>
          </a:xfrm>
        </p:spPr>
        <p:txBody>
          <a:bodyPr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5257800"/>
            <a:ext cx="6400800" cy="1752600"/>
          </a:xfrm>
        </p:spPr>
        <p:txBody>
          <a:bodyPr/>
          <a:lstStyle>
            <a:lvl1pPr marL="0" indent="0">
              <a:buFont typeface="Times" pitchFamily="1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26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01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524000"/>
            <a:ext cx="17907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1524000"/>
            <a:ext cx="52197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5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60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079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2362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2362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54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22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06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47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44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013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google.nl/url?sa=i&amp;rct=j&amp;q=&amp;esrc=s&amp;source=images&amp;cd=&amp;cad=rja&amp;uact=8&amp;ved=0ahUKEwjQkb3B36fKAhVB5A4KHUQlDRsQjRwIBw&amp;url=http://www.bc-alouette.nl/?p=nieuws&amp;id=339&amp;psig=AFQjCNEgJfbS4ZtP9jiacGMX20MU_msMtw&amp;ust=1452807315898914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1"/>
          <p:cNvSpPr txBox="1">
            <a:spLocks noChangeArrowheads="1"/>
          </p:cNvSpPr>
          <p:nvPr/>
        </p:nvSpPr>
        <p:spPr bwMode="auto">
          <a:xfrm>
            <a:off x="304800" y="6553200"/>
            <a:ext cx="914400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1F576EEB-3E9C-4BBA-8BFE-200E11CD85B3}" type="slidenum">
              <a:rPr kumimoji="0" lang="en-US" altLang="nl-NL" sz="1400" smtClean="0">
                <a:solidFill>
                  <a:schemeClr val="tx1"/>
                </a:solidFill>
                <a:ea typeface="MS PGothic" charset="-128"/>
                <a:cs typeface="MS PGothic" charset="-128"/>
              </a:rPr>
              <a:pPr>
                <a:spcBef>
                  <a:spcPct val="50000"/>
                </a:spcBef>
                <a:defRPr/>
              </a:pPr>
              <a:t>‹nr.›</a:t>
            </a:fld>
            <a:endParaRPr kumimoji="0" lang="en-US" altLang="nl-NL" sz="140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  <a:endParaRPr lang="nl-NL" altLang="nl-NL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23622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  <a:endParaRPr lang="nl-NL" altLang="nl-NL"/>
          </a:p>
        </p:txBody>
      </p:sp>
      <p:pic>
        <p:nvPicPr>
          <p:cNvPr id="1029" name="Picture 2" descr="C:\Users\Bram Reudink\Dropbox\A Clear Future\Vervolg\Mini congres 21 feb\A Clear Future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50" b="20602"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 descr="C:\Users\Bram Reudink\Dropbox\A Clear Future\Vervolg\Mini congres 21 feb\A Clear Future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" r="25203" b="86626"/>
          <a:stretch>
            <a:fillRect/>
          </a:stretch>
        </p:blipFill>
        <p:spPr bwMode="auto">
          <a:xfrm>
            <a:off x="0" y="0"/>
            <a:ext cx="9144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 descr="BadmintonNederland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061075"/>
            <a:ext cx="1116012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rgbClr val="004083"/>
          </a:solidFill>
          <a:latin typeface="Arial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80000"/>
        <a:buFont typeface="Times" panose="02020603050405020304" pitchFamily="18" charset="0"/>
        <a:buChar char="•"/>
        <a:defRPr sz="3200">
          <a:solidFill>
            <a:srgbClr val="004083"/>
          </a:solidFill>
          <a:latin typeface="+mn-lt"/>
          <a:ea typeface="+mn-ea"/>
          <a:cs typeface="+mn-cs"/>
        </a:defRPr>
      </a:lvl1pPr>
      <a:lvl2pPr marL="854075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anose="02020603050405020304" pitchFamily="18" charset="0"/>
        <a:buChar char="•"/>
        <a:defRPr sz="2800">
          <a:solidFill>
            <a:srgbClr val="004083"/>
          </a:solidFill>
          <a:latin typeface="+mn-lt"/>
        </a:defRPr>
      </a:lvl2pPr>
      <a:lvl3pPr marL="1273175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anose="02020603050405020304" pitchFamily="18" charset="0"/>
        <a:buChar char="•"/>
        <a:defRPr sz="2400">
          <a:solidFill>
            <a:srgbClr val="004083"/>
          </a:solidFill>
          <a:latin typeface="+mn-lt"/>
        </a:defRPr>
      </a:lvl3pPr>
      <a:lvl4pPr marL="1692275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anose="02020603050405020304" pitchFamily="18" charset="0"/>
        <a:buChar char="•"/>
        <a:defRPr sz="2000">
          <a:solidFill>
            <a:srgbClr val="004083"/>
          </a:solidFill>
          <a:latin typeface="+mn-lt"/>
        </a:defRPr>
      </a:lvl4pPr>
      <a:lvl5pPr marL="2111375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anose="02020603050405020304" pitchFamily="18" charset="0"/>
        <a:buChar char="•"/>
        <a:defRPr sz="2000">
          <a:solidFill>
            <a:srgbClr val="004083"/>
          </a:solidFill>
          <a:latin typeface="+mn-lt"/>
        </a:defRPr>
      </a:lvl5pPr>
      <a:lvl6pPr marL="2568575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itchFamily="1" charset="0"/>
        <a:buChar char="•"/>
        <a:defRPr sz="2000">
          <a:solidFill>
            <a:srgbClr val="004083"/>
          </a:solidFill>
          <a:latin typeface="+mn-lt"/>
        </a:defRPr>
      </a:lvl6pPr>
      <a:lvl7pPr marL="3025775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itchFamily="1" charset="0"/>
        <a:buChar char="•"/>
        <a:defRPr sz="2000">
          <a:solidFill>
            <a:srgbClr val="004083"/>
          </a:solidFill>
          <a:latin typeface="+mn-lt"/>
        </a:defRPr>
      </a:lvl7pPr>
      <a:lvl8pPr marL="3482975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itchFamily="1" charset="0"/>
        <a:buChar char="•"/>
        <a:defRPr sz="2000">
          <a:solidFill>
            <a:srgbClr val="004083"/>
          </a:solidFill>
          <a:latin typeface="+mn-lt"/>
        </a:defRPr>
      </a:lvl8pPr>
      <a:lvl9pPr marL="3940175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pitchFamily="1" charset="0"/>
        <a:buChar char="•"/>
        <a:defRPr sz="2000">
          <a:solidFill>
            <a:srgbClr val="004083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kstvak 1"/>
          <p:cNvSpPr txBox="1">
            <a:spLocks noChangeArrowheads="1"/>
          </p:cNvSpPr>
          <p:nvPr/>
        </p:nvSpPr>
        <p:spPr bwMode="auto">
          <a:xfrm>
            <a:off x="466849" y="1818748"/>
            <a:ext cx="8713663" cy="1394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rgbClr val="FFFF59"/>
                </a:solidFill>
              </a:rPr>
              <a:t>Hoofddoelen BNL 2016+</a:t>
            </a:r>
            <a:endParaRPr 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sz="1700" dirty="0">
                <a:solidFill>
                  <a:schemeClr val="tx1"/>
                </a:solidFill>
              </a:rPr>
              <a:t>Doel 1: Verhogen van de tevredenheid van de aangesloten lid verenigingen;</a:t>
            </a:r>
            <a:endParaRPr lang="nl-NL" altLang="nl-NL" sz="17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sz="1700" dirty="0">
                <a:solidFill>
                  <a:schemeClr val="tx1"/>
                </a:solidFill>
              </a:rPr>
              <a:t>Doel 2: Verminderen van uitstroom van leden;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sz="1700" dirty="0">
                <a:solidFill>
                  <a:schemeClr val="tx1"/>
                </a:solidFill>
              </a:rPr>
              <a:t>Doel 3: Nieuwe leden aantrekken;</a:t>
            </a:r>
          </a:p>
        </p:txBody>
      </p:sp>
      <p:sp>
        <p:nvSpPr>
          <p:cNvPr id="11268" name="Tekstvak 3"/>
          <p:cNvSpPr txBox="1">
            <a:spLocks noChangeArrowheads="1"/>
          </p:cNvSpPr>
          <p:nvPr/>
        </p:nvSpPr>
        <p:spPr bwMode="auto">
          <a:xfrm>
            <a:off x="467544" y="3573316"/>
            <a:ext cx="2929676" cy="2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rgbClr val="FFFF59"/>
                </a:solidFill>
              </a:rPr>
              <a:t>KPI 1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Tevredenheid Vereniging ↑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2016: 7,6 (nulmeting)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2017: + 0,2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2018: + 0,2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2019: + 0,2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2020: + 0,2</a:t>
            </a: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 rot="959750">
            <a:off x="8158163" y="260350"/>
            <a:ext cx="933450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nl-NL" sz="18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kstvak 3"/>
          <p:cNvSpPr txBox="1">
            <a:spLocks noChangeArrowheads="1"/>
          </p:cNvSpPr>
          <p:nvPr/>
        </p:nvSpPr>
        <p:spPr bwMode="auto">
          <a:xfrm>
            <a:off x="3563888" y="3569060"/>
            <a:ext cx="2256926" cy="2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rgbClr val="FFFF59"/>
                </a:solidFill>
              </a:rPr>
              <a:t>KPI 2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Ledenuitstroom ↓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2016: -20,5%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2017: -19,0%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2018: -17,5%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2019: -17,0%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2020: -16,5%</a:t>
            </a:r>
          </a:p>
        </p:txBody>
      </p:sp>
      <p:sp>
        <p:nvSpPr>
          <p:cNvPr id="8" name="Tekstvak 3"/>
          <p:cNvSpPr txBox="1">
            <a:spLocks noChangeArrowheads="1"/>
          </p:cNvSpPr>
          <p:nvPr/>
        </p:nvSpPr>
        <p:spPr bwMode="auto">
          <a:xfrm>
            <a:off x="6131498" y="3580620"/>
            <a:ext cx="2256926" cy="2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dirty="0">
                <a:solidFill>
                  <a:srgbClr val="FFFF59"/>
                </a:solidFill>
              </a:rPr>
              <a:t>KPI 3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Ledenaanwas ↑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7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2016: +15,5%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2017: +16,5%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2018: +17,5%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2019: +18,5%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700" dirty="0">
                <a:solidFill>
                  <a:schemeClr val="tx1"/>
                </a:solidFill>
              </a:rPr>
              <a:t>2020: +19,5%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kstvak 6"/>
          <p:cNvSpPr txBox="1">
            <a:spLocks noChangeArrowheads="1"/>
          </p:cNvSpPr>
          <p:nvPr/>
        </p:nvSpPr>
        <p:spPr bwMode="auto">
          <a:xfrm>
            <a:off x="456183" y="1628800"/>
            <a:ext cx="8220273" cy="296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Wedstrijdsport,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Focusactiviteiten 2018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Verder innoveren en verbreden competitieaanbod.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Vernieuwing opleiding wedstrijdfunctionarissen: van kwalificeren naar competent maken.</a:t>
            </a: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chemeClr val="tx1"/>
                </a:solidFill>
              </a:rPr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>Resultaten: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Innoveren competitieaanbod: hangt af van wel of geen start competitiehuis in 2018/19.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Samenwerking met een niet Badminton Nederland--competitieaanbieder.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Voldoende competente wedstrijdfunctionarissen om aan vraag te voldoen.</a:t>
            </a:r>
          </a:p>
          <a:p>
            <a:pPr lvl="0"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l-N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1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kstvak 6"/>
          <p:cNvSpPr txBox="1">
            <a:spLocks noChangeArrowheads="1"/>
          </p:cNvSpPr>
          <p:nvPr/>
        </p:nvSpPr>
        <p:spPr bwMode="auto">
          <a:xfrm>
            <a:off x="395609" y="1628800"/>
            <a:ext cx="8424863" cy="268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rgbClr val="FFFF00"/>
                </a:solidFill>
              </a:rPr>
              <a:t>Topbadminton, </a:t>
            </a:r>
            <a:r>
              <a:rPr lang="nl-NL" altLang="nl-NL" sz="1800" b="1" u="sng" dirty="0">
                <a:solidFill>
                  <a:srgbClr val="FFFF00"/>
                </a:solidFill>
              </a:rPr>
              <a:t>Focusactiviteiten 2018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Oprichting 1 Regionaal Trainingscentrum (RTC).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Voltooiing ontwikkeling en uitvoering Elite-trainersopleiding.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Optimalisatie staf.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Communicatiestrategie topbadminton verder ontwikkelen.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2018: Traject tot Tokyo AB.</a:t>
            </a: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rgbClr val="FF0000"/>
                </a:solidFill>
              </a:rPr>
              <a:t> 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r>
              <a:rPr lang="nl-NL" sz="15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Resultaten: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1 Elite-trainersopleiding.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Overlegstructuur ingebed </a:t>
            </a:r>
            <a:r>
              <a:rPr lang="nl-NL" sz="15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met trainers/clubs/scholen en academies.</a:t>
            </a:r>
          </a:p>
        </p:txBody>
      </p:sp>
    </p:spTree>
    <p:extLst>
      <p:ext uri="{BB962C8B-B14F-4D97-AF65-F5344CB8AC3E}">
        <p14:creationId xmlns:p14="http://schemas.microsoft.com/office/powerpoint/2010/main" val="1119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kstvak 6"/>
          <p:cNvSpPr txBox="1">
            <a:spLocks noChangeArrowheads="1"/>
          </p:cNvSpPr>
          <p:nvPr/>
        </p:nvSpPr>
        <p:spPr bwMode="auto">
          <a:xfrm>
            <a:off x="392112" y="1628775"/>
            <a:ext cx="8068320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Organisatie,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Focusactiviteiten 2018</a:t>
            </a:r>
            <a:endParaRPr lang="nl-NL" sz="1800" b="1" u="sng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> </a:t>
            </a: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Organisatie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Samenwerking met andere bonden.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Herstart traject democratische besluitvorming en voorzetting bestuurlijke vernieuwing.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chemeClr val="tx1"/>
                </a:solidFill>
              </a:rPr>
              <a:t>Resultaten: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1 samenwerkingsproject met andere bonden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Er is een tijdelijke commissie democratische besluitvorming/bestuurlijk vernieuwing ingesteld.</a:t>
            </a:r>
          </a:p>
          <a:p>
            <a:pPr>
              <a:spcBef>
                <a:spcPts val="0"/>
              </a:spcBef>
              <a:buNone/>
            </a:pPr>
            <a:endParaRPr lang="nl-NL" sz="1500" b="1" dirty="0">
              <a:solidFill>
                <a:srgbClr val="FF0000"/>
              </a:solidFill>
            </a:endParaRPr>
          </a:p>
          <a:p>
            <a:pPr lvl="0">
              <a:buNone/>
            </a:pPr>
            <a:endParaRPr lang="nl-NL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419" y="22776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40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kstvak 6"/>
          <p:cNvSpPr txBox="1">
            <a:spLocks noChangeArrowheads="1"/>
          </p:cNvSpPr>
          <p:nvPr/>
        </p:nvSpPr>
        <p:spPr bwMode="auto">
          <a:xfrm>
            <a:off x="323528" y="1628800"/>
            <a:ext cx="8521130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Financiën</a:t>
            </a:r>
            <a:r>
              <a:rPr lang="nl-NL" altLang="nl-NL" sz="2800" b="1" u="sng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nl-NL" altLang="nl-NL" sz="1800" b="1" u="sng">
                <a:solidFill>
                  <a:schemeClr val="tx2">
                    <a:lumMod val="75000"/>
                  </a:schemeClr>
                </a:solidFill>
              </a:rPr>
              <a:t>Focus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nl-NL" altLang="nl-NL" sz="1800" b="1" u="sng">
                <a:solidFill>
                  <a:schemeClr val="tx2">
                    <a:lumMod val="75000"/>
                  </a:schemeClr>
                </a:solidFill>
              </a:rPr>
              <a:t>ctiviteiten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2018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1500" dirty="0">
                <a:solidFill>
                  <a:schemeClr val="tx1"/>
                </a:solidFill>
              </a:rPr>
              <a:t>Alleen reguliere zaken.</a:t>
            </a:r>
          </a:p>
          <a:p>
            <a:pPr lvl="0"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nl-NL" altLang="nl-NL" sz="1500" dirty="0">
              <a:solidFill>
                <a:schemeClr val="tx1"/>
              </a:solidFill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nl-NL" altLang="nl-NL" sz="1500" dirty="0">
              <a:solidFill>
                <a:schemeClr val="tx1"/>
              </a:solidFill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nl-NL" altLang="nl-NL" sz="1500" dirty="0">
              <a:solidFill>
                <a:schemeClr val="tx1"/>
              </a:solidFill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nl-NL" altLang="nl-N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73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4713708D-6FF5-46E2-A20A-D9872B006756}"/>
              </a:ext>
            </a:extLst>
          </p:cNvPr>
          <p:cNvSpPr/>
          <p:nvPr/>
        </p:nvSpPr>
        <p:spPr>
          <a:xfrm>
            <a:off x="323528" y="2609171"/>
            <a:ext cx="1584176" cy="95843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b="1" dirty="0">
                <a:solidFill>
                  <a:srgbClr val="FFFF00"/>
                </a:solidFill>
                <a:cs typeface="Arial" panose="020B0604020202020204" pitchFamily="34" charset="0"/>
              </a:rPr>
              <a:t>Doel 1: </a:t>
            </a: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Tevredenheid verenigingen ↑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xmlns="" id="{A9C66892-7BF5-4A3B-BC57-5AB692457600}"/>
              </a:ext>
            </a:extLst>
          </p:cNvPr>
          <p:cNvSpPr/>
          <p:nvPr/>
        </p:nvSpPr>
        <p:spPr>
          <a:xfrm>
            <a:off x="323528" y="5611172"/>
            <a:ext cx="1584176" cy="95843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b="1" dirty="0">
                <a:solidFill>
                  <a:srgbClr val="FFFF00"/>
                </a:solidFill>
                <a:cs typeface="Arial" panose="020B0604020202020204" pitchFamily="34" charset="0"/>
              </a:rPr>
              <a:t>Doel 3: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Leden–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aanwas ↑ 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F47DBACE-4384-41DC-A54B-3F9F2886CEB0}"/>
              </a:ext>
            </a:extLst>
          </p:cNvPr>
          <p:cNvSpPr/>
          <p:nvPr/>
        </p:nvSpPr>
        <p:spPr>
          <a:xfrm>
            <a:off x="323528" y="4099004"/>
            <a:ext cx="1584176" cy="95843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b="1" dirty="0">
                <a:solidFill>
                  <a:srgbClr val="FFFF00"/>
                </a:solidFill>
                <a:cs typeface="Arial" panose="020B0604020202020204" pitchFamily="34" charset="0"/>
              </a:rPr>
              <a:t>Doel 2: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Leden-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uitstroom </a:t>
            </a:r>
            <a:r>
              <a:rPr lang="nl-NL" altLang="nl-NL" sz="1400" dirty="0">
                <a:solidFill>
                  <a:schemeClr val="tx2">
                    <a:lumMod val="75000"/>
                  </a:schemeClr>
                </a:solidFill>
              </a:rPr>
              <a:t>↓</a:t>
            </a: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B6CD0003-B0BD-4B88-BD0B-98AAE1E67CE5}"/>
              </a:ext>
            </a:extLst>
          </p:cNvPr>
          <p:cNvSpPr/>
          <p:nvPr/>
        </p:nvSpPr>
        <p:spPr>
          <a:xfrm>
            <a:off x="2195736" y="2825194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1A. Meer ondersteunde verenigingen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xmlns="" id="{6DAB6B47-F01F-4356-9885-3EAC9C19BBAE}"/>
              </a:ext>
            </a:extLst>
          </p:cNvPr>
          <p:cNvSpPr/>
          <p:nvPr/>
        </p:nvSpPr>
        <p:spPr>
          <a:xfrm>
            <a:off x="2195736" y="4099004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2A. Meer competente trainers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A43E5408-965F-4FB4-8A89-811E5A707831}"/>
              </a:ext>
            </a:extLst>
          </p:cNvPr>
          <p:cNvSpPr/>
          <p:nvPr/>
        </p:nvSpPr>
        <p:spPr>
          <a:xfrm>
            <a:off x="2195736" y="3185235"/>
            <a:ext cx="31683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1B. Meer aanwezigen bijeenkomsten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xmlns="" id="{9457738D-AC18-4CAC-954E-71F478B92429}"/>
              </a:ext>
            </a:extLst>
          </p:cNvPr>
          <p:cNvSpPr/>
          <p:nvPr/>
        </p:nvSpPr>
        <p:spPr>
          <a:xfrm>
            <a:off x="2195736" y="4459044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2B. Hogere deelname wedstrijdsport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79F10F3A-BAAF-4C3A-9A72-14252BD4BF83}"/>
              </a:ext>
            </a:extLst>
          </p:cNvPr>
          <p:cNvSpPr/>
          <p:nvPr/>
        </p:nvSpPr>
        <p:spPr>
          <a:xfrm>
            <a:off x="2195736" y="4819084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2C. Afname uitstroom verenigingen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xmlns="" id="{3E8503B6-97C3-4D6D-9029-4F29A24AB1ED}"/>
              </a:ext>
            </a:extLst>
          </p:cNvPr>
          <p:cNvSpPr/>
          <p:nvPr/>
        </p:nvSpPr>
        <p:spPr>
          <a:xfrm>
            <a:off x="2195736" y="5611172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3A. Meer uitingen in media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xmlns="" id="{CAB6799A-789C-4D5D-B38A-D7E059A91CEB}"/>
              </a:ext>
            </a:extLst>
          </p:cNvPr>
          <p:cNvSpPr/>
          <p:nvPr/>
        </p:nvSpPr>
        <p:spPr>
          <a:xfrm>
            <a:off x="2195736" y="5971212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3B. Meer groeiende verenigingen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xmlns="" id="{13C15975-432F-4F1E-9012-F6F188B0647A}"/>
              </a:ext>
            </a:extLst>
          </p:cNvPr>
          <p:cNvSpPr/>
          <p:nvPr/>
        </p:nvSpPr>
        <p:spPr>
          <a:xfrm>
            <a:off x="2195736" y="6331252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3C. Meer wervingsacties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7E4E60A6-762E-4657-883E-8E0C7A9CFE33}"/>
              </a:ext>
            </a:extLst>
          </p:cNvPr>
          <p:cNvSpPr/>
          <p:nvPr/>
        </p:nvSpPr>
        <p:spPr bwMode="auto">
          <a:xfrm>
            <a:off x="323528" y="2033107"/>
            <a:ext cx="1584176" cy="360040"/>
          </a:xfrm>
          <a:prstGeom prst="rect">
            <a:avLst/>
          </a:prstGeom>
          <a:solidFill>
            <a:schemeClr val="tx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Hoofddoelen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xmlns="" id="{A02CAA1B-C002-4773-A5B4-32B3B9DE5912}"/>
              </a:ext>
            </a:extLst>
          </p:cNvPr>
          <p:cNvSpPr/>
          <p:nvPr/>
        </p:nvSpPr>
        <p:spPr bwMode="auto">
          <a:xfrm>
            <a:off x="2195736" y="2033107"/>
            <a:ext cx="3168352" cy="360040"/>
          </a:xfrm>
          <a:prstGeom prst="rect">
            <a:avLst/>
          </a:prstGeom>
          <a:solidFill>
            <a:schemeClr val="tx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Subdoelen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xmlns="" id="{BC62CC70-8AB5-43DF-A8FF-537B239B43CE}"/>
              </a:ext>
            </a:extLst>
          </p:cNvPr>
          <p:cNvSpPr/>
          <p:nvPr/>
        </p:nvSpPr>
        <p:spPr bwMode="auto">
          <a:xfrm>
            <a:off x="5652120" y="2033107"/>
            <a:ext cx="3168352" cy="360040"/>
          </a:xfrm>
          <a:prstGeom prst="rect">
            <a:avLst/>
          </a:prstGeom>
          <a:solidFill>
            <a:schemeClr val="tx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Activiteiten </a:t>
            </a:r>
            <a:r>
              <a:rPr kumimoji="1" lang="nl-NL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(jaarplan 2018)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xmlns="" id="{F0CAAA7A-1EEC-4979-8EA7-2EBEBB59A240}"/>
              </a:ext>
            </a:extLst>
          </p:cNvPr>
          <p:cNvSpPr/>
          <p:nvPr/>
        </p:nvSpPr>
        <p:spPr>
          <a:xfrm>
            <a:off x="5649168" y="4418119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>
                <a:solidFill>
                  <a:srgbClr val="FFFF00"/>
                </a:solidFill>
                <a:cs typeface="Arial" panose="020B0604020202020204" pitchFamily="34" charset="0"/>
              </a:rPr>
              <a:t>Handb. beginnende wedstrijdspeler</a:t>
            </a:r>
            <a:endParaRPr lang="nl-NL" altLang="nl-NL" sz="14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xmlns="" id="{F5A9CFB6-69B4-4CB3-BC14-E0351566EA39}"/>
              </a:ext>
            </a:extLst>
          </p:cNvPr>
          <p:cNvSpPr/>
          <p:nvPr/>
        </p:nvSpPr>
        <p:spPr>
          <a:xfrm>
            <a:off x="5649168" y="4178463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Opleiding wedstrijdfunctionaris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xmlns="" id="{B6E1AB6D-795E-4042-8A44-C9859B6F6F6E}"/>
              </a:ext>
            </a:extLst>
          </p:cNvPr>
          <p:cNvSpPr/>
          <p:nvPr/>
        </p:nvSpPr>
        <p:spPr>
          <a:xfrm>
            <a:off x="5649168" y="3938807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Ont. opleiding verenigingstrainer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xmlns="" id="{97F920DE-72C0-405F-93AA-8FDBFA84BACA}"/>
              </a:ext>
            </a:extLst>
          </p:cNvPr>
          <p:cNvSpPr/>
          <p:nvPr/>
        </p:nvSpPr>
        <p:spPr>
          <a:xfrm>
            <a:off x="5649168" y="5137087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Implementatie deeldiploma’s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xmlns="" id="{CDE61319-E329-4584-9010-099D86D964C5}"/>
              </a:ext>
            </a:extLst>
          </p:cNvPr>
          <p:cNvSpPr/>
          <p:nvPr/>
        </p:nvSpPr>
        <p:spPr>
          <a:xfrm>
            <a:off x="5649168" y="2500871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Online platform voor kennisdeling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xmlns="" id="{67C67F94-EA8F-4B1B-882A-9214A0F55CD3}"/>
              </a:ext>
            </a:extLst>
          </p:cNvPr>
          <p:cNvSpPr/>
          <p:nvPr/>
        </p:nvSpPr>
        <p:spPr>
          <a:xfrm>
            <a:off x="5649168" y="6335367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Sportbestuurders academie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xmlns="" id="{B948A345-4540-4D60-A608-FF36F77BEB90}"/>
              </a:ext>
            </a:extLst>
          </p:cNvPr>
          <p:cNvSpPr/>
          <p:nvPr/>
        </p:nvSpPr>
        <p:spPr>
          <a:xfrm>
            <a:off x="5649168" y="2740527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Democratische besluitvorming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xmlns="" id="{6CF80B8A-7019-4578-B025-B5C18013A6B0}"/>
              </a:ext>
            </a:extLst>
          </p:cNvPr>
          <p:cNvSpPr/>
          <p:nvPr/>
        </p:nvSpPr>
        <p:spPr>
          <a:xfrm>
            <a:off x="5649168" y="3219839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Clusterbijeenkomsten/masterclasses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xmlns="" id="{351E1A24-017D-47B0-A89A-61ADE0EBBCF6}"/>
              </a:ext>
            </a:extLst>
          </p:cNvPr>
          <p:cNvSpPr/>
          <p:nvPr/>
        </p:nvSpPr>
        <p:spPr>
          <a:xfrm>
            <a:off x="5649168" y="5616399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Creëren/ontwikkelen </a:t>
            </a:r>
            <a:r>
              <a:rPr lang="nl-NL" altLang="nl-NL" sz="1400" dirty="0" err="1">
                <a:solidFill>
                  <a:srgbClr val="FFFF00"/>
                </a:solidFill>
                <a:cs typeface="Arial" panose="020B0604020202020204" pitchFamily="34" charset="0"/>
              </a:rPr>
              <a:t>fanbase</a:t>
            </a:r>
            <a:endParaRPr lang="nl-NL" altLang="nl-NL" sz="14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xmlns="" id="{5D3EDBD9-C474-4023-A1C4-DC448F0CE4C3}"/>
              </a:ext>
            </a:extLst>
          </p:cNvPr>
          <p:cNvSpPr/>
          <p:nvPr/>
        </p:nvSpPr>
        <p:spPr>
          <a:xfrm>
            <a:off x="5649168" y="5856055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Evenementen beter promoten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xmlns="" id="{7A69C514-829F-457C-AC95-F1EEA7ADEA48}"/>
              </a:ext>
            </a:extLst>
          </p:cNvPr>
          <p:cNvSpPr/>
          <p:nvPr/>
        </p:nvSpPr>
        <p:spPr>
          <a:xfrm>
            <a:off x="5649168" y="6575017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Deelname Nat. Sportweek / </a:t>
            </a:r>
            <a:r>
              <a:rPr lang="nl-NL" altLang="nl-NL" sz="1400" dirty="0" err="1">
                <a:solidFill>
                  <a:srgbClr val="FFFF00"/>
                </a:solidFill>
                <a:cs typeface="Arial" panose="020B0604020202020204" pitchFamily="34" charset="0"/>
              </a:rPr>
              <a:t>WvhB</a:t>
            </a:r>
            <a:endParaRPr lang="nl-NL" altLang="nl-NL" sz="14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xmlns="" id="{3EF1B72F-29AE-4774-8260-3DC86BE26383}"/>
              </a:ext>
            </a:extLst>
          </p:cNvPr>
          <p:cNvSpPr/>
          <p:nvPr/>
        </p:nvSpPr>
        <p:spPr>
          <a:xfrm>
            <a:off x="5649168" y="4657775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Innoveren competitieaanbod</a:t>
            </a: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xmlns="" id="{67037A29-7F7F-4920-99A5-EB881A849B05}"/>
              </a:ext>
            </a:extLst>
          </p:cNvPr>
          <p:cNvSpPr/>
          <p:nvPr/>
        </p:nvSpPr>
        <p:spPr>
          <a:xfrm>
            <a:off x="5649168" y="5376743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Accommodatie adviseur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xmlns="" id="{440CCC15-A004-40A2-A4E6-23BB5F26F79A}"/>
              </a:ext>
            </a:extLst>
          </p:cNvPr>
          <p:cNvSpPr/>
          <p:nvPr/>
        </p:nvSpPr>
        <p:spPr>
          <a:xfrm>
            <a:off x="5649168" y="4897431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Oprichting </a:t>
            </a:r>
            <a:r>
              <a:rPr lang="nl-NL" altLang="nl-NL" sz="1400" dirty="0" err="1">
                <a:solidFill>
                  <a:srgbClr val="FFFF00"/>
                </a:solidFill>
                <a:cs typeface="Arial" panose="020B0604020202020204" pitchFamily="34" charset="0"/>
              </a:rPr>
              <a:t>RTC’s</a:t>
            </a:r>
            <a:endParaRPr lang="nl-NL" altLang="nl-NL" sz="14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xmlns="" id="{5F3A41FA-EB8B-4AB4-8482-1D15132E265A}"/>
              </a:ext>
            </a:extLst>
          </p:cNvPr>
          <p:cNvSpPr/>
          <p:nvPr/>
        </p:nvSpPr>
        <p:spPr>
          <a:xfrm>
            <a:off x="5649168" y="3699151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Ontwikkeling Elite-trainersopleiding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xmlns="" id="{3CF4F841-2A30-4E6C-9580-C917F065C819}"/>
              </a:ext>
            </a:extLst>
          </p:cNvPr>
          <p:cNvSpPr/>
          <p:nvPr/>
        </p:nvSpPr>
        <p:spPr>
          <a:xfrm>
            <a:off x="5649168" y="6095711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Communicatie strategie topbadminton</a:t>
            </a: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xmlns="" id="{84D1F41C-1006-497C-9D63-E9957A53A254}"/>
              </a:ext>
            </a:extLst>
          </p:cNvPr>
          <p:cNvSpPr/>
          <p:nvPr/>
        </p:nvSpPr>
        <p:spPr>
          <a:xfrm>
            <a:off x="5649168" y="3459495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Vrijwilligerstaken helder maken</a:t>
            </a: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xmlns="" id="{8B127539-625A-45F6-AE04-80D900EB23AC}"/>
              </a:ext>
            </a:extLst>
          </p:cNvPr>
          <p:cNvSpPr/>
          <p:nvPr/>
        </p:nvSpPr>
        <p:spPr>
          <a:xfrm>
            <a:off x="5649168" y="2980183"/>
            <a:ext cx="3168352" cy="2383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altLang="nl-NL" sz="1400" dirty="0">
                <a:solidFill>
                  <a:srgbClr val="FFFF00"/>
                </a:solidFill>
                <a:cs typeface="Arial" panose="020B0604020202020204" pitchFamily="34" charset="0"/>
              </a:rPr>
              <a:t>Begeleiding vrijwilligers verbeteren</a:t>
            </a:r>
          </a:p>
        </p:txBody>
      </p: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xmlns="" id="{A444F066-AC35-4004-80C8-CF16AE2A9D98}"/>
              </a:ext>
            </a:extLst>
          </p:cNvPr>
          <p:cNvCxnSpPr>
            <a:cxnSpLocks/>
            <a:stCxn id="27" idx="1"/>
            <a:endCxn id="12" idx="3"/>
          </p:cNvCxnSpPr>
          <p:nvPr/>
        </p:nvCxnSpPr>
        <p:spPr bwMode="auto">
          <a:xfrm flipH="1" flipV="1">
            <a:off x="5364088" y="5730352"/>
            <a:ext cx="285080" cy="2448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xmlns="" id="{FBA33107-E45C-4CF2-ACCC-CBD776DE8978}"/>
              </a:ext>
            </a:extLst>
          </p:cNvPr>
          <p:cNvCxnSpPr>
            <a:cxnSpLocks/>
            <a:stCxn id="18" idx="1"/>
            <a:endCxn id="10" idx="3"/>
          </p:cNvCxnSpPr>
          <p:nvPr/>
        </p:nvCxnSpPr>
        <p:spPr bwMode="auto">
          <a:xfrm flipH="1">
            <a:off x="5364088" y="4537299"/>
            <a:ext cx="285080" cy="409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xmlns="" id="{EC33439C-8831-4CDD-B0E1-04C6DF8B4A08}"/>
              </a:ext>
            </a:extLst>
          </p:cNvPr>
          <p:cNvCxnSpPr>
            <a:cxnSpLocks/>
            <a:stCxn id="19" idx="1"/>
            <a:endCxn id="10" idx="3"/>
          </p:cNvCxnSpPr>
          <p:nvPr/>
        </p:nvCxnSpPr>
        <p:spPr bwMode="auto">
          <a:xfrm flipH="1">
            <a:off x="5364088" y="4297643"/>
            <a:ext cx="285080" cy="2805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xmlns="" id="{FC779ACA-E83F-4D87-9A58-32B9C4E2B37B}"/>
              </a:ext>
            </a:extLst>
          </p:cNvPr>
          <p:cNvCxnSpPr>
            <a:cxnSpLocks/>
            <a:stCxn id="20" idx="1"/>
            <a:endCxn id="8" idx="3"/>
          </p:cNvCxnSpPr>
          <p:nvPr/>
        </p:nvCxnSpPr>
        <p:spPr bwMode="auto">
          <a:xfrm flipH="1">
            <a:off x="5364088" y="4057987"/>
            <a:ext cx="285080" cy="1601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xmlns="" id="{9849D305-81BD-43B1-BD63-A29B0065BABA}"/>
              </a:ext>
            </a:extLst>
          </p:cNvPr>
          <p:cNvCxnSpPr>
            <a:cxnSpLocks/>
            <a:stCxn id="21" idx="1"/>
            <a:endCxn id="11" idx="3"/>
          </p:cNvCxnSpPr>
          <p:nvPr/>
        </p:nvCxnSpPr>
        <p:spPr bwMode="auto">
          <a:xfrm flipH="1" flipV="1">
            <a:off x="5364088" y="4938264"/>
            <a:ext cx="285080" cy="318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Rechte verbindingslijn met pijl 50">
            <a:extLst>
              <a:ext uri="{FF2B5EF4-FFF2-40B4-BE49-F238E27FC236}">
                <a16:creationId xmlns:a16="http://schemas.microsoft.com/office/drawing/2014/main" xmlns="" id="{1BA95A0E-A4BA-4335-863F-941AD358F8A5}"/>
              </a:ext>
            </a:extLst>
          </p:cNvPr>
          <p:cNvCxnSpPr>
            <a:cxnSpLocks/>
            <a:stCxn id="22" idx="1"/>
            <a:endCxn id="7" idx="3"/>
          </p:cNvCxnSpPr>
          <p:nvPr/>
        </p:nvCxnSpPr>
        <p:spPr bwMode="auto">
          <a:xfrm flipH="1">
            <a:off x="5364088" y="2620051"/>
            <a:ext cx="285080" cy="3243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Rechte verbindingslijn met pijl 53">
            <a:extLst>
              <a:ext uri="{FF2B5EF4-FFF2-40B4-BE49-F238E27FC236}">
                <a16:creationId xmlns:a16="http://schemas.microsoft.com/office/drawing/2014/main" xmlns="" id="{4580C08C-6D61-420E-94C3-22902487A497}"/>
              </a:ext>
            </a:extLst>
          </p:cNvPr>
          <p:cNvCxnSpPr>
            <a:cxnSpLocks/>
            <a:stCxn id="23" idx="1"/>
          </p:cNvCxnSpPr>
          <p:nvPr/>
        </p:nvCxnSpPr>
        <p:spPr bwMode="auto">
          <a:xfrm flipH="1" flipV="1">
            <a:off x="5364088" y="6052103"/>
            <a:ext cx="285080" cy="4024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Rechte verbindingslijn met pijl 56">
            <a:extLst>
              <a:ext uri="{FF2B5EF4-FFF2-40B4-BE49-F238E27FC236}">
                <a16:creationId xmlns:a16="http://schemas.microsoft.com/office/drawing/2014/main" xmlns="" id="{891C892D-E3E8-427B-AB34-F747750EF4D5}"/>
              </a:ext>
            </a:extLst>
          </p:cNvPr>
          <p:cNvCxnSpPr>
            <a:cxnSpLocks/>
            <a:stCxn id="24" idx="1"/>
            <a:endCxn id="7" idx="3"/>
          </p:cNvCxnSpPr>
          <p:nvPr/>
        </p:nvCxnSpPr>
        <p:spPr bwMode="auto">
          <a:xfrm flipH="1">
            <a:off x="5364088" y="2859707"/>
            <a:ext cx="285080" cy="846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xmlns="" id="{09A5429B-BE7B-4322-AF46-CE38AC789FFC}"/>
              </a:ext>
            </a:extLst>
          </p:cNvPr>
          <p:cNvCxnSpPr>
            <a:cxnSpLocks/>
            <a:stCxn id="25" idx="1"/>
            <a:endCxn id="9" idx="3"/>
          </p:cNvCxnSpPr>
          <p:nvPr/>
        </p:nvCxnSpPr>
        <p:spPr bwMode="auto">
          <a:xfrm flipH="1" flipV="1">
            <a:off x="5364088" y="3293247"/>
            <a:ext cx="285080" cy="45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Rechte verbindingslijn met pijl 62">
            <a:extLst>
              <a:ext uri="{FF2B5EF4-FFF2-40B4-BE49-F238E27FC236}">
                <a16:creationId xmlns:a16="http://schemas.microsoft.com/office/drawing/2014/main" xmlns="" id="{EC411B31-BD0B-4361-8FAB-2A55D4936196}"/>
              </a:ext>
            </a:extLst>
          </p:cNvPr>
          <p:cNvCxnSpPr>
            <a:cxnSpLocks/>
            <a:stCxn id="26" idx="1"/>
            <a:endCxn id="12" idx="3"/>
          </p:cNvCxnSpPr>
          <p:nvPr/>
        </p:nvCxnSpPr>
        <p:spPr bwMode="auto">
          <a:xfrm flipH="1" flipV="1">
            <a:off x="5364088" y="5730352"/>
            <a:ext cx="285080" cy="5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Rechte verbindingslijn met pijl 65">
            <a:extLst>
              <a:ext uri="{FF2B5EF4-FFF2-40B4-BE49-F238E27FC236}">
                <a16:creationId xmlns:a16="http://schemas.microsoft.com/office/drawing/2014/main" xmlns="" id="{1E15510B-7279-4866-995E-C725FA89707D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 flipV="1">
            <a:off x="5364088" y="6412143"/>
            <a:ext cx="285080" cy="2820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Rechte verbindingslijn met pijl 68">
            <a:extLst>
              <a:ext uri="{FF2B5EF4-FFF2-40B4-BE49-F238E27FC236}">
                <a16:creationId xmlns:a16="http://schemas.microsoft.com/office/drawing/2014/main" xmlns="" id="{F79F043F-F539-4642-8C79-B4EA39CD33AB}"/>
              </a:ext>
            </a:extLst>
          </p:cNvPr>
          <p:cNvCxnSpPr>
            <a:cxnSpLocks/>
            <a:stCxn id="29" idx="1"/>
            <a:endCxn id="10" idx="3"/>
          </p:cNvCxnSpPr>
          <p:nvPr/>
        </p:nvCxnSpPr>
        <p:spPr bwMode="auto">
          <a:xfrm flipH="1" flipV="1">
            <a:off x="5364088" y="4578224"/>
            <a:ext cx="285080" cy="1987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Rechte verbindingslijn met pijl 72">
            <a:extLst>
              <a:ext uri="{FF2B5EF4-FFF2-40B4-BE49-F238E27FC236}">
                <a16:creationId xmlns:a16="http://schemas.microsoft.com/office/drawing/2014/main" xmlns="" id="{9DC73885-227E-4383-BAD7-1C33E38047F1}"/>
              </a:ext>
            </a:extLst>
          </p:cNvPr>
          <p:cNvCxnSpPr>
            <a:cxnSpLocks/>
            <a:stCxn id="30" idx="1"/>
            <a:endCxn id="11" idx="3"/>
          </p:cNvCxnSpPr>
          <p:nvPr/>
        </p:nvCxnSpPr>
        <p:spPr bwMode="auto">
          <a:xfrm flipH="1" flipV="1">
            <a:off x="5364088" y="4938264"/>
            <a:ext cx="285080" cy="5576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xmlns="" id="{1BD44C41-CCC6-45DF-A2A4-29204CD00619}"/>
              </a:ext>
            </a:extLst>
          </p:cNvPr>
          <p:cNvCxnSpPr>
            <a:cxnSpLocks/>
            <a:stCxn id="31" idx="1"/>
            <a:endCxn id="10" idx="3"/>
          </p:cNvCxnSpPr>
          <p:nvPr/>
        </p:nvCxnSpPr>
        <p:spPr bwMode="auto">
          <a:xfrm flipH="1" flipV="1">
            <a:off x="5364088" y="4578224"/>
            <a:ext cx="285080" cy="438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Rechte verbindingslijn met pijl 78">
            <a:extLst>
              <a:ext uri="{FF2B5EF4-FFF2-40B4-BE49-F238E27FC236}">
                <a16:creationId xmlns:a16="http://schemas.microsoft.com/office/drawing/2014/main" xmlns="" id="{BEA7C10A-644F-4B03-8BE0-BA80FD2B44D5}"/>
              </a:ext>
            </a:extLst>
          </p:cNvPr>
          <p:cNvCxnSpPr>
            <a:cxnSpLocks/>
            <a:stCxn id="32" idx="1"/>
            <a:endCxn id="8" idx="3"/>
          </p:cNvCxnSpPr>
          <p:nvPr/>
        </p:nvCxnSpPr>
        <p:spPr bwMode="auto">
          <a:xfrm flipH="1">
            <a:off x="5364088" y="3818331"/>
            <a:ext cx="285080" cy="3998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xmlns="" id="{C276138A-AE1C-4AA1-99AD-F9E61BF1E5F9}"/>
              </a:ext>
            </a:extLst>
          </p:cNvPr>
          <p:cNvCxnSpPr>
            <a:cxnSpLocks/>
            <a:stCxn id="33" idx="1"/>
            <a:endCxn id="12" idx="3"/>
          </p:cNvCxnSpPr>
          <p:nvPr/>
        </p:nvCxnSpPr>
        <p:spPr bwMode="auto">
          <a:xfrm flipH="1" flipV="1">
            <a:off x="5364088" y="5730352"/>
            <a:ext cx="285080" cy="484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Rechte verbindingslijn met pijl 84">
            <a:extLst>
              <a:ext uri="{FF2B5EF4-FFF2-40B4-BE49-F238E27FC236}">
                <a16:creationId xmlns:a16="http://schemas.microsoft.com/office/drawing/2014/main" xmlns="" id="{A89DF331-C3F0-486E-B1BC-7214C00B5EBA}"/>
              </a:ext>
            </a:extLst>
          </p:cNvPr>
          <p:cNvCxnSpPr>
            <a:cxnSpLocks/>
            <a:stCxn id="34" idx="1"/>
            <a:endCxn id="9" idx="3"/>
          </p:cNvCxnSpPr>
          <p:nvPr/>
        </p:nvCxnSpPr>
        <p:spPr bwMode="auto">
          <a:xfrm flipH="1" flipV="1">
            <a:off x="5364088" y="3293247"/>
            <a:ext cx="285080" cy="2854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xmlns="" id="{D5F13502-5D2D-472D-BE75-D67BE5AAB698}"/>
              </a:ext>
            </a:extLst>
          </p:cNvPr>
          <p:cNvCxnSpPr>
            <a:cxnSpLocks/>
            <a:stCxn id="35" idx="1"/>
            <a:endCxn id="7" idx="3"/>
          </p:cNvCxnSpPr>
          <p:nvPr/>
        </p:nvCxnSpPr>
        <p:spPr bwMode="auto">
          <a:xfrm flipH="1" flipV="1">
            <a:off x="5364088" y="2944374"/>
            <a:ext cx="285080" cy="1549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Rechte verbindingslijn met pijl 123">
            <a:extLst>
              <a:ext uri="{FF2B5EF4-FFF2-40B4-BE49-F238E27FC236}">
                <a16:creationId xmlns:a16="http://schemas.microsoft.com/office/drawing/2014/main" xmlns="" id="{B25D1CC5-5584-4BD4-BCA0-07754832F93C}"/>
              </a:ext>
            </a:extLst>
          </p:cNvPr>
          <p:cNvCxnSpPr>
            <a:cxnSpLocks/>
            <a:stCxn id="7" idx="1"/>
            <a:endCxn id="4" idx="3"/>
          </p:cNvCxnSpPr>
          <p:nvPr/>
        </p:nvCxnSpPr>
        <p:spPr bwMode="auto">
          <a:xfrm flipH="1">
            <a:off x="1907704" y="2944374"/>
            <a:ext cx="288032" cy="1440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Rechte verbindingslijn met pijl 126">
            <a:extLst>
              <a:ext uri="{FF2B5EF4-FFF2-40B4-BE49-F238E27FC236}">
                <a16:creationId xmlns:a16="http://schemas.microsoft.com/office/drawing/2014/main" xmlns="" id="{07443835-A30D-436F-9A6F-4EBED2B8B98C}"/>
              </a:ext>
            </a:extLst>
          </p:cNvPr>
          <p:cNvCxnSpPr>
            <a:cxnSpLocks/>
            <a:stCxn id="9" idx="1"/>
            <a:endCxn id="4" idx="3"/>
          </p:cNvCxnSpPr>
          <p:nvPr/>
        </p:nvCxnSpPr>
        <p:spPr bwMode="auto">
          <a:xfrm flipH="1" flipV="1">
            <a:off x="1907704" y="3088391"/>
            <a:ext cx="288032" cy="2048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Rechte verbindingslijn met pijl 129">
            <a:extLst>
              <a:ext uri="{FF2B5EF4-FFF2-40B4-BE49-F238E27FC236}">
                <a16:creationId xmlns:a16="http://schemas.microsoft.com/office/drawing/2014/main" xmlns="" id="{F1306FFA-5B99-4494-BD26-D74AC58F876F}"/>
              </a:ext>
            </a:extLst>
          </p:cNvPr>
          <p:cNvCxnSpPr>
            <a:cxnSpLocks/>
            <a:stCxn id="8" idx="1"/>
            <a:endCxn id="6" idx="3"/>
          </p:cNvCxnSpPr>
          <p:nvPr/>
        </p:nvCxnSpPr>
        <p:spPr bwMode="auto">
          <a:xfrm flipH="1">
            <a:off x="1907704" y="4218184"/>
            <a:ext cx="28803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3" name="Rechte verbindingslijn met pijl 132">
            <a:extLst>
              <a:ext uri="{FF2B5EF4-FFF2-40B4-BE49-F238E27FC236}">
                <a16:creationId xmlns:a16="http://schemas.microsoft.com/office/drawing/2014/main" xmlns="" id="{6F791CD3-4D5A-4BA1-AEE2-F14398168679}"/>
              </a:ext>
            </a:extLst>
          </p:cNvPr>
          <p:cNvCxnSpPr>
            <a:cxnSpLocks/>
            <a:stCxn id="10" idx="1"/>
            <a:endCxn id="6" idx="3"/>
          </p:cNvCxnSpPr>
          <p:nvPr/>
        </p:nvCxnSpPr>
        <p:spPr bwMode="auto">
          <a:xfrm flipH="1">
            <a:off x="1907704" y="4578224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6" name="Rechte verbindingslijn met pijl 135">
            <a:extLst>
              <a:ext uri="{FF2B5EF4-FFF2-40B4-BE49-F238E27FC236}">
                <a16:creationId xmlns:a16="http://schemas.microsoft.com/office/drawing/2014/main" xmlns="" id="{FAAEFF6A-8656-4070-965A-592E231FD210}"/>
              </a:ext>
            </a:extLst>
          </p:cNvPr>
          <p:cNvCxnSpPr>
            <a:cxnSpLocks/>
            <a:stCxn id="11" idx="1"/>
            <a:endCxn id="6" idx="3"/>
          </p:cNvCxnSpPr>
          <p:nvPr/>
        </p:nvCxnSpPr>
        <p:spPr bwMode="auto">
          <a:xfrm flipH="1" flipV="1">
            <a:off x="1907704" y="4578224"/>
            <a:ext cx="28803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9" name="Rechte verbindingslijn met pijl 138">
            <a:extLst>
              <a:ext uri="{FF2B5EF4-FFF2-40B4-BE49-F238E27FC236}">
                <a16:creationId xmlns:a16="http://schemas.microsoft.com/office/drawing/2014/main" xmlns="" id="{3D8F16E0-ECF8-4FAD-BD9C-C67D93B3DB5F}"/>
              </a:ext>
            </a:extLst>
          </p:cNvPr>
          <p:cNvCxnSpPr>
            <a:cxnSpLocks/>
            <a:stCxn id="12" idx="1"/>
            <a:endCxn id="5" idx="3"/>
          </p:cNvCxnSpPr>
          <p:nvPr/>
        </p:nvCxnSpPr>
        <p:spPr bwMode="auto">
          <a:xfrm flipH="1">
            <a:off x="1907704" y="5730352"/>
            <a:ext cx="28803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Rechte verbindingslijn met pijl 141">
            <a:extLst>
              <a:ext uri="{FF2B5EF4-FFF2-40B4-BE49-F238E27FC236}">
                <a16:creationId xmlns:a16="http://schemas.microsoft.com/office/drawing/2014/main" xmlns="" id="{3A1DE963-185A-4ECF-9C5A-37AB3CD4854D}"/>
              </a:ext>
            </a:extLst>
          </p:cNvPr>
          <p:cNvCxnSpPr>
            <a:cxnSpLocks/>
            <a:stCxn id="13" idx="1"/>
            <a:endCxn id="5" idx="3"/>
          </p:cNvCxnSpPr>
          <p:nvPr/>
        </p:nvCxnSpPr>
        <p:spPr bwMode="auto">
          <a:xfrm flipH="1">
            <a:off x="1907704" y="6090392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Rechte verbindingslijn met pijl 144">
            <a:extLst>
              <a:ext uri="{FF2B5EF4-FFF2-40B4-BE49-F238E27FC236}">
                <a16:creationId xmlns:a16="http://schemas.microsoft.com/office/drawing/2014/main" xmlns="" id="{E8B280BD-01A4-4C9C-BDC7-A0F6E04BAA11}"/>
              </a:ext>
            </a:extLst>
          </p:cNvPr>
          <p:cNvCxnSpPr>
            <a:cxnSpLocks/>
            <a:stCxn id="14" idx="1"/>
            <a:endCxn id="5" idx="3"/>
          </p:cNvCxnSpPr>
          <p:nvPr/>
        </p:nvCxnSpPr>
        <p:spPr bwMode="auto">
          <a:xfrm flipH="1" flipV="1">
            <a:off x="1907704" y="6090392"/>
            <a:ext cx="28803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hthoek 60">
            <a:extLst>
              <a:ext uri="{FF2B5EF4-FFF2-40B4-BE49-F238E27FC236}">
                <a16:creationId xmlns:a16="http://schemas.microsoft.com/office/drawing/2014/main" xmlns="" id="{E9388534-5DD5-4624-A270-FD92B4E1564F}"/>
              </a:ext>
            </a:extLst>
          </p:cNvPr>
          <p:cNvSpPr/>
          <p:nvPr/>
        </p:nvSpPr>
        <p:spPr bwMode="auto">
          <a:xfrm>
            <a:off x="323528" y="1586700"/>
            <a:ext cx="8493992" cy="360040"/>
          </a:xfrm>
          <a:prstGeom prst="rect">
            <a:avLst/>
          </a:prstGeom>
          <a:solidFill>
            <a:schemeClr val="tx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Grafische samenvatting</a:t>
            </a:r>
          </a:p>
        </p:txBody>
      </p:sp>
      <p:sp>
        <p:nvSpPr>
          <p:cNvPr id="64" name="Tekstballon: ovaal 63">
            <a:extLst>
              <a:ext uri="{FF2B5EF4-FFF2-40B4-BE49-F238E27FC236}">
                <a16:creationId xmlns:a16="http://schemas.microsoft.com/office/drawing/2014/main" xmlns="" id="{A2315BFE-5337-45F5-AE2F-33C081A25B8C}"/>
              </a:ext>
            </a:extLst>
          </p:cNvPr>
          <p:cNvSpPr/>
          <p:nvPr/>
        </p:nvSpPr>
        <p:spPr bwMode="auto">
          <a:xfrm>
            <a:off x="7092280" y="143161"/>
            <a:ext cx="1944216" cy="1656184"/>
          </a:xfrm>
          <a:prstGeom prst="wedgeEllipseCallout">
            <a:avLst>
              <a:gd name="adj1" fmla="val -78220"/>
              <a:gd name="adj2" fmla="val 52303"/>
            </a:avLst>
          </a:prstGeom>
          <a:solidFill>
            <a:schemeClr val="accent4">
              <a:alpha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Nieuwe slide</a:t>
            </a:r>
          </a:p>
        </p:txBody>
      </p:sp>
    </p:spTree>
    <p:extLst>
      <p:ext uri="{BB962C8B-B14F-4D97-AF65-F5344CB8AC3E}">
        <p14:creationId xmlns:p14="http://schemas.microsoft.com/office/powerpoint/2010/main" val="229264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466849" y="1628800"/>
            <a:ext cx="8281615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nl-NL" sz="2800" b="1" dirty="0">
                <a:solidFill>
                  <a:srgbClr val="FFFF59"/>
                </a:solidFill>
              </a:rPr>
              <a:t>Hoofddoel naar subdoelen</a:t>
            </a: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eaLnBrk="1" hangingPunct="1">
              <a:lnSpc>
                <a:spcPct val="120000"/>
              </a:lnSpc>
            </a:pPr>
            <a:r>
              <a:rPr lang="nl-NL" sz="1700" dirty="0">
                <a:solidFill>
                  <a:schemeClr val="tx2">
                    <a:lumMod val="75000"/>
                  </a:schemeClr>
                </a:solidFill>
              </a:rPr>
              <a:t>Hoofddoel 1, </a:t>
            </a:r>
            <a:r>
              <a:rPr lang="nl-NL" altLang="nl-NL" sz="1700" dirty="0">
                <a:solidFill>
                  <a:schemeClr val="tx2">
                    <a:lumMod val="75000"/>
                  </a:schemeClr>
                </a:solidFill>
              </a:rPr>
              <a:t>Tevredenheid Vereniging ↑</a:t>
            </a: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Stijgend aantal verenigingen dat ondersteuning krijgt;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Hoger aantal deelnemers aan BNL bijeenkomsten;</a:t>
            </a:r>
          </a:p>
          <a:p>
            <a:pPr marL="0" lvl="0" indent="0" eaLnBrk="1" hangingPunct="1">
              <a:lnSpc>
                <a:spcPct val="120000"/>
              </a:lnSpc>
            </a:pP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r>
              <a:rPr lang="nl-NL" sz="1700" dirty="0">
                <a:solidFill>
                  <a:schemeClr val="tx2">
                    <a:lumMod val="75000"/>
                  </a:schemeClr>
                </a:solidFill>
              </a:rPr>
              <a:t>Hoofddoel 2, leden uitstroom </a:t>
            </a:r>
            <a:r>
              <a:rPr lang="nl-NL" altLang="nl-NL" sz="1700" dirty="0">
                <a:solidFill>
                  <a:schemeClr val="tx2">
                    <a:lumMod val="75000"/>
                  </a:schemeClr>
                </a:solidFill>
              </a:rPr>
              <a:t>↓</a:t>
            </a: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Meer gebruik van competente trainers;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Hogere deelname aan de wedstrijdsport;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Afname uitstroom verenigingen;</a:t>
            </a:r>
          </a:p>
          <a:p>
            <a:pPr marL="0" lvl="0" indent="0" eaLnBrk="1" hangingPunct="1">
              <a:lnSpc>
                <a:spcPct val="120000"/>
              </a:lnSpc>
            </a:pP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eaLnBrk="1" hangingPunct="1">
              <a:lnSpc>
                <a:spcPct val="120000"/>
              </a:lnSpc>
            </a:pPr>
            <a:r>
              <a:rPr lang="nl-NL" sz="1700" dirty="0">
                <a:solidFill>
                  <a:schemeClr val="tx2">
                    <a:lumMod val="75000"/>
                  </a:schemeClr>
                </a:solidFill>
              </a:rPr>
              <a:t>Hoofddoel 3, leden aanwas </a:t>
            </a:r>
            <a:r>
              <a:rPr lang="nl-NL" altLang="nl-NL" sz="1700" dirty="0">
                <a:solidFill>
                  <a:schemeClr val="tx2">
                    <a:lumMod val="75000"/>
                  </a:schemeClr>
                </a:solidFill>
              </a:rPr>
              <a:t>↑</a:t>
            </a:r>
            <a:endParaRPr lang="nl-NL" sz="17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Het aantal uitingen in landelijke en regionale en sociale media stijgt;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Toenemend percentage groeiende verenigingen;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Hoger aantal wervingsacties en andere bindingsvormen;</a:t>
            </a:r>
          </a:p>
        </p:txBody>
      </p:sp>
    </p:spTree>
    <p:extLst>
      <p:ext uri="{BB962C8B-B14F-4D97-AF65-F5344CB8AC3E}">
        <p14:creationId xmlns:p14="http://schemas.microsoft.com/office/powerpoint/2010/main" val="85886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531938" y="2398553"/>
            <a:ext cx="1079500" cy="417498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nl-NL" altLang="nl-NL" sz="2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079750" y="2398553"/>
            <a:ext cx="1009650" cy="417498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nl-NL" altLang="nl-NL" sz="2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4648200" y="2397075"/>
            <a:ext cx="1003300" cy="41764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nl-NL" altLang="nl-NL" sz="2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hthoek 10"/>
          <p:cNvSpPr>
            <a:spLocks noChangeArrowheads="1"/>
          </p:cNvSpPr>
          <p:nvPr/>
        </p:nvSpPr>
        <p:spPr bwMode="auto">
          <a:xfrm rot="5400000">
            <a:off x="4237831" y="860921"/>
            <a:ext cx="739775" cy="8135938"/>
          </a:xfrm>
          <a:prstGeom prst="rect">
            <a:avLst/>
          </a:prstGeom>
          <a:solidFill>
            <a:schemeClr val="accent1">
              <a:alpha val="50195"/>
            </a:schemeClr>
          </a:solidFill>
          <a:ln w="25400">
            <a:solidFill>
              <a:srgbClr val="565656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2800">
              <a:solidFill>
                <a:srgbClr val="FFFF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39750" y="4746327"/>
            <a:ext cx="26225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F. Organisatie</a:t>
            </a:r>
          </a:p>
        </p:txBody>
      </p:sp>
      <p:sp>
        <p:nvSpPr>
          <p:cNvPr id="14" name="Rechthoek 13"/>
          <p:cNvSpPr/>
          <p:nvPr/>
        </p:nvSpPr>
        <p:spPr>
          <a:xfrm rot="18373013">
            <a:off x="1447514" y="3033821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1" hangingPunct="1">
              <a:buFont typeface="+mj-lt"/>
              <a:buAutoNum type="alphaUcPeriod"/>
              <a:defRPr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Sport-</a:t>
            </a:r>
          </a:p>
          <a:p>
            <a:pPr algn="ctr" eaLnBrk="1" hangingPunct="1">
              <a:defRPr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participatie</a:t>
            </a:r>
          </a:p>
        </p:txBody>
      </p:sp>
      <p:sp>
        <p:nvSpPr>
          <p:cNvPr id="15" name="Rechthoek 14"/>
          <p:cNvSpPr/>
          <p:nvPr/>
        </p:nvSpPr>
        <p:spPr>
          <a:xfrm rot="18373013">
            <a:off x="2779713" y="2956321"/>
            <a:ext cx="157480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B. Verenigings-</a:t>
            </a:r>
          </a:p>
          <a:p>
            <a:pPr algn="ctr" eaLnBrk="1" hangingPunct="1">
              <a:defRPr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ondersteuning</a:t>
            </a:r>
          </a:p>
        </p:txBody>
      </p:sp>
      <p:sp>
        <p:nvSpPr>
          <p:cNvPr id="17" name="Rechthoek 16"/>
          <p:cNvSpPr/>
          <p:nvPr/>
        </p:nvSpPr>
        <p:spPr>
          <a:xfrm>
            <a:off x="6084888" y="2391249"/>
            <a:ext cx="1003300" cy="420610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nl-NL" altLang="nl-NL" sz="2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5370" name="Rechthoek 18"/>
          <p:cNvSpPr>
            <a:spLocks noChangeArrowheads="1"/>
          </p:cNvSpPr>
          <p:nvPr/>
        </p:nvSpPr>
        <p:spPr bwMode="auto">
          <a:xfrm rot="5400000">
            <a:off x="4253706" y="1732458"/>
            <a:ext cx="722313" cy="81502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25400">
            <a:solidFill>
              <a:srgbClr val="565656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2400">
              <a:solidFill>
                <a:srgbClr val="002060"/>
              </a:solidFill>
            </a:endParaRPr>
          </a:p>
        </p:txBody>
      </p:sp>
      <p:sp>
        <p:nvSpPr>
          <p:cNvPr id="15371" name="Tekstvak 19"/>
          <p:cNvSpPr txBox="1">
            <a:spLocks noChangeArrowheads="1"/>
          </p:cNvSpPr>
          <p:nvPr/>
        </p:nvSpPr>
        <p:spPr bwMode="auto">
          <a:xfrm>
            <a:off x="552450" y="5594052"/>
            <a:ext cx="2622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dirty="0">
                <a:solidFill>
                  <a:srgbClr val="FFFF59"/>
                </a:solidFill>
              </a:rPr>
              <a:t>G. Financiën</a:t>
            </a:r>
          </a:p>
        </p:txBody>
      </p:sp>
      <p:sp>
        <p:nvSpPr>
          <p:cNvPr id="15372" name="Rechthoek 21"/>
          <p:cNvSpPr>
            <a:spLocks noChangeArrowheads="1"/>
          </p:cNvSpPr>
          <p:nvPr/>
        </p:nvSpPr>
        <p:spPr bwMode="auto">
          <a:xfrm rot="-3226987">
            <a:off x="5960269" y="2904728"/>
            <a:ext cx="1296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D. Wedstrijd</a:t>
            </a:r>
            <a:br>
              <a:rPr lang="nl-NL" altLang="nl-NL" sz="1600">
                <a:solidFill>
                  <a:srgbClr val="FFFF59"/>
                </a:solidFill>
              </a:rPr>
            </a:br>
            <a:r>
              <a:rPr lang="nl-NL" altLang="nl-NL" sz="1600">
                <a:solidFill>
                  <a:srgbClr val="FFFF59"/>
                </a:solidFill>
              </a:rPr>
              <a:t>sport</a:t>
            </a:r>
          </a:p>
        </p:txBody>
      </p:sp>
      <p:sp>
        <p:nvSpPr>
          <p:cNvPr id="2" name="Rechthoek 16"/>
          <p:cNvSpPr/>
          <p:nvPr/>
        </p:nvSpPr>
        <p:spPr>
          <a:xfrm>
            <a:off x="7451725" y="2391249"/>
            <a:ext cx="1003300" cy="420610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nl-NL" altLang="nl-NL" sz="2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5374" name="Rechthoek 21"/>
          <p:cNvSpPr>
            <a:spLocks noChangeArrowheads="1"/>
          </p:cNvSpPr>
          <p:nvPr/>
        </p:nvSpPr>
        <p:spPr bwMode="auto">
          <a:xfrm rot="-3226987">
            <a:off x="4299743" y="2723753"/>
            <a:ext cx="182086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C. Promotie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(Sponsoring,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Communicatie en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Marketing)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600">
              <a:solidFill>
                <a:srgbClr val="FFFF59"/>
              </a:solidFill>
            </a:endParaRPr>
          </a:p>
        </p:txBody>
      </p:sp>
      <p:sp>
        <p:nvSpPr>
          <p:cNvPr id="15376" name="Rechthoek 15"/>
          <p:cNvSpPr>
            <a:spLocks noChangeArrowheads="1"/>
          </p:cNvSpPr>
          <p:nvPr/>
        </p:nvSpPr>
        <p:spPr bwMode="auto">
          <a:xfrm rot="-3226987">
            <a:off x="7339807" y="2845990"/>
            <a:ext cx="11318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>
                <a:solidFill>
                  <a:srgbClr val="FFFF59"/>
                </a:solidFill>
              </a:rPr>
              <a:t>E. Top</a:t>
            </a:r>
            <a:br>
              <a:rPr lang="nl-NL" altLang="nl-NL" sz="1600">
                <a:solidFill>
                  <a:srgbClr val="FFFF59"/>
                </a:solidFill>
              </a:rPr>
            </a:br>
            <a:r>
              <a:rPr lang="nl-NL" altLang="nl-NL" sz="1600">
                <a:solidFill>
                  <a:srgbClr val="FFFF59"/>
                </a:solidFill>
              </a:rPr>
              <a:t>badminton</a:t>
            </a: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468313" y="1628800"/>
            <a:ext cx="828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b="1" dirty="0">
                <a:solidFill>
                  <a:srgbClr val="FFFF59"/>
                </a:solidFill>
              </a:rPr>
              <a:t>Kerntaken + ondersteunende taken</a:t>
            </a:r>
          </a:p>
        </p:txBody>
      </p:sp>
      <p:sp>
        <p:nvSpPr>
          <p:cNvPr id="19" name="Tekstballon: ovaal 18">
            <a:extLst>
              <a:ext uri="{FF2B5EF4-FFF2-40B4-BE49-F238E27FC236}">
                <a16:creationId xmlns:a16="http://schemas.microsoft.com/office/drawing/2014/main" xmlns="" id="{C17AC818-9F30-45FB-B88A-0C2302A8132F}"/>
              </a:ext>
            </a:extLst>
          </p:cNvPr>
          <p:cNvSpPr/>
          <p:nvPr/>
        </p:nvSpPr>
        <p:spPr bwMode="auto">
          <a:xfrm>
            <a:off x="7092280" y="143161"/>
            <a:ext cx="1944216" cy="1656184"/>
          </a:xfrm>
          <a:prstGeom prst="wedgeEllipseCallout">
            <a:avLst>
              <a:gd name="adj1" fmla="val -78220"/>
              <a:gd name="adj2" fmla="val 52303"/>
            </a:avLst>
          </a:prstGeom>
          <a:solidFill>
            <a:schemeClr val="accent4">
              <a:alpha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Nieuwe slide</a:t>
            </a:r>
          </a:p>
        </p:txBody>
      </p:sp>
    </p:spTree>
    <p:extLst>
      <p:ext uri="{BB962C8B-B14F-4D97-AF65-F5344CB8AC3E}">
        <p14:creationId xmlns:p14="http://schemas.microsoft.com/office/powerpoint/2010/main" val="93028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kstvak 1"/>
          <p:cNvSpPr txBox="1">
            <a:spLocks noChangeArrowheads="1"/>
          </p:cNvSpPr>
          <p:nvPr/>
        </p:nvSpPr>
        <p:spPr bwMode="auto">
          <a:xfrm>
            <a:off x="466724" y="1628800"/>
            <a:ext cx="8569772" cy="504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nl-NL" altLang="nl-NL" sz="2800" b="1" dirty="0">
                <a:solidFill>
                  <a:srgbClr val="FFFF59"/>
                </a:solidFill>
              </a:rPr>
              <a:t>Toelichting Kerntaken + ondersteunende taken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endParaRPr lang="nl-NL" altLang="nl-NL" sz="16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Sportparticipatie</a:t>
            </a:r>
            <a:r>
              <a:rPr lang="nl-NL" altLang="nl-NL" sz="1600" dirty="0">
                <a:solidFill>
                  <a:schemeClr val="tx1"/>
                </a:solidFill>
              </a:rPr>
              <a:t>: Het aanbieden van passende en </a:t>
            </a:r>
            <a:r>
              <a:rPr lang="nl-NL" altLang="nl-NL" sz="1600" i="1" dirty="0">
                <a:solidFill>
                  <a:schemeClr val="tx1"/>
                </a:solidFill>
              </a:rPr>
              <a:t>aantrekkelijke badmintonvormen</a:t>
            </a:r>
            <a:r>
              <a:rPr lang="nl-NL" altLang="nl-NL" sz="1600" dirty="0">
                <a:solidFill>
                  <a:schemeClr val="tx1"/>
                </a:solidFill>
              </a:rPr>
              <a:t> voor badmintonners van alle leeftijden (en met lichamelijke en geestelijke beperkingen);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Verenigingsondersteuning</a:t>
            </a:r>
            <a:r>
              <a:rPr lang="nl-NL" altLang="nl-NL" sz="1600" dirty="0">
                <a:solidFill>
                  <a:schemeClr val="tx1"/>
                </a:solidFill>
              </a:rPr>
              <a:t>: Het ondersteunen van </a:t>
            </a:r>
            <a:r>
              <a:rPr lang="nl-NL" altLang="nl-NL" sz="1600" i="1" dirty="0">
                <a:solidFill>
                  <a:schemeClr val="tx1"/>
                </a:solidFill>
              </a:rPr>
              <a:t>verenigingen</a:t>
            </a:r>
            <a:r>
              <a:rPr lang="nl-NL" altLang="nl-NL" sz="1600" dirty="0">
                <a:solidFill>
                  <a:schemeClr val="tx1"/>
                </a:solidFill>
              </a:rPr>
              <a:t> op door hun gewenste thema’s en het proactief aanbieden van hulp;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Promotie</a:t>
            </a:r>
            <a:r>
              <a:rPr lang="nl-NL" altLang="nl-NL" sz="1600" dirty="0">
                <a:solidFill>
                  <a:schemeClr val="tx1"/>
                </a:solidFill>
              </a:rPr>
              <a:t>: Het genereren van positieve </a:t>
            </a:r>
            <a:r>
              <a:rPr lang="nl-NL" altLang="nl-NL" sz="1600" i="1" dirty="0">
                <a:solidFill>
                  <a:schemeClr val="tx1"/>
                </a:solidFill>
              </a:rPr>
              <a:t>landelijke aandacht </a:t>
            </a:r>
            <a:r>
              <a:rPr lang="nl-NL" altLang="nl-NL" sz="1600" dirty="0">
                <a:solidFill>
                  <a:schemeClr val="tx1"/>
                </a:solidFill>
              </a:rPr>
              <a:t>voor de badmintonsport in al haar verschijningsvormen;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Wedstrijdsport</a:t>
            </a:r>
            <a:r>
              <a:rPr lang="nl-NL" altLang="nl-NL" sz="1600" dirty="0">
                <a:solidFill>
                  <a:schemeClr val="tx1"/>
                </a:solidFill>
              </a:rPr>
              <a:t>: Het aanbieden van aantrekkelijke competities en toernooien voor zowel deelnemers, toeschouwers en organisatoren;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Topsport</a:t>
            </a:r>
            <a:r>
              <a:rPr lang="nl-NL" altLang="nl-NL" sz="1600" dirty="0">
                <a:solidFill>
                  <a:schemeClr val="tx1"/>
                </a:solidFill>
              </a:rPr>
              <a:t>: Het opleiden en begeleiden van eigen talentvolle spelers/speelsters om aansprekende prestaties te behalen op grote toernooien;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Organisatie</a:t>
            </a:r>
            <a:r>
              <a:rPr lang="nl-NL" altLang="nl-NL" sz="1600" dirty="0">
                <a:solidFill>
                  <a:schemeClr val="tx1"/>
                </a:solidFill>
              </a:rPr>
              <a:t>: Het bouwen van een slagvaardige en wendbare </a:t>
            </a:r>
            <a:r>
              <a:rPr lang="nl-NL" altLang="nl-NL" sz="1600" i="1" dirty="0">
                <a:solidFill>
                  <a:schemeClr val="tx1"/>
                </a:solidFill>
              </a:rPr>
              <a:t>BNL service organisatie</a:t>
            </a:r>
            <a:r>
              <a:rPr lang="nl-NL" altLang="nl-NL" sz="1600" dirty="0">
                <a:solidFill>
                  <a:schemeClr val="tx1"/>
                </a:solidFill>
              </a:rPr>
              <a:t> die inspeelt op innovaties en ontwikkelingen;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AutoNum type="alphaUcPeriod"/>
            </a:pPr>
            <a:r>
              <a:rPr lang="nl-NL" altLang="nl-NL" sz="1600" dirty="0">
                <a:solidFill>
                  <a:schemeClr val="tx2">
                    <a:lumMod val="75000"/>
                  </a:schemeClr>
                </a:solidFill>
              </a:rPr>
              <a:t>Financiën</a:t>
            </a:r>
            <a:r>
              <a:rPr lang="nl-NL" altLang="nl-NL" sz="1600" dirty="0">
                <a:solidFill>
                  <a:schemeClr val="tx1"/>
                </a:solidFill>
              </a:rPr>
              <a:t>: Het zorgen voor een gezonde financiële basis voor continuïteit en het kunnen investeren in groei. </a:t>
            </a:r>
          </a:p>
        </p:txBody>
      </p:sp>
      <p:sp>
        <p:nvSpPr>
          <p:cNvPr id="4" name="Tekstballon: ovaal 3">
            <a:extLst>
              <a:ext uri="{FF2B5EF4-FFF2-40B4-BE49-F238E27FC236}">
                <a16:creationId xmlns:a16="http://schemas.microsoft.com/office/drawing/2014/main" xmlns="" id="{9C3CE2AE-0253-4C38-97CD-60F797536F68}"/>
              </a:ext>
            </a:extLst>
          </p:cNvPr>
          <p:cNvSpPr/>
          <p:nvPr/>
        </p:nvSpPr>
        <p:spPr bwMode="auto">
          <a:xfrm>
            <a:off x="7092280" y="143161"/>
            <a:ext cx="1944216" cy="1656184"/>
          </a:xfrm>
          <a:prstGeom prst="wedgeEllipseCallout">
            <a:avLst>
              <a:gd name="adj1" fmla="val -78220"/>
              <a:gd name="adj2" fmla="val 52303"/>
            </a:avLst>
          </a:prstGeom>
          <a:solidFill>
            <a:schemeClr val="accent4">
              <a:alpha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Nieuwe slide</a:t>
            </a:r>
          </a:p>
        </p:txBody>
      </p:sp>
    </p:spTree>
    <p:extLst>
      <p:ext uri="{BB962C8B-B14F-4D97-AF65-F5344CB8AC3E}">
        <p14:creationId xmlns:p14="http://schemas.microsoft.com/office/powerpoint/2010/main" val="62579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394841" y="1628800"/>
            <a:ext cx="8281615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004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0" indent="0" eaLnBrk="1" hangingPunct="1"/>
            <a:r>
              <a:rPr lang="nl-NL" sz="2800" b="1" dirty="0">
                <a:solidFill>
                  <a:srgbClr val="FFFF59"/>
                </a:solidFill>
              </a:rPr>
              <a:t>Reguliere activiteiten</a:t>
            </a:r>
          </a:p>
          <a:p>
            <a:pPr marL="342900" lvl="0" indent="-342900" eaLnBrk="1" hangingPunct="1">
              <a:buFont typeface="+mj-lt"/>
              <a:buAutoNum type="alphaUcPeriod"/>
            </a:pPr>
            <a:endParaRPr lang="nl-NL" sz="16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Sportparticipatie:</a:t>
            </a:r>
            <a:r>
              <a:rPr lang="nl-NL" sz="1600" dirty="0">
                <a:solidFill>
                  <a:schemeClr val="tx1"/>
                </a:solidFill>
              </a:rPr>
              <a:t> Opleiden trainers, Ledenwerving + -behoud, schoolbadminton, </a:t>
            </a:r>
            <a:r>
              <a:rPr lang="nl-NL" sz="1600" dirty="0" err="1">
                <a:solidFill>
                  <a:schemeClr val="tx1"/>
                </a:solidFill>
              </a:rPr>
              <a:t>WvhB</a:t>
            </a:r>
            <a:r>
              <a:rPr lang="nl-NL" sz="1600" dirty="0">
                <a:solidFill>
                  <a:schemeClr val="tx1"/>
                </a:solidFill>
              </a:rPr>
              <a:t>, START;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Verenigingsondersteuning</a:t>
            </a:r>
            <a:r>
              <a:rPr lang="nl-NL" sz="1600" dirty="0">
                <a:solidFill>
                  <a:schemeClr val="tx1"/>
                </a:solidFill>
              </a:rPr>
              <a:t>: Kenniscentrum/databank, (cluster)bijeenkomsten, juridische + incasso ondersteuning, </a:t>
            </a:r>
            <a:r>
              <a:rPr lang="nl-NL" sz="1600" dirty="0" err="1">
                <a:solidFill>
                  <a:schemeClr val="tx1"/>
                </a:solidFill>
              </a:rPr>
              <a:t>Flagships</a:t>
            </a:r>
            <a:r>
              <a:rPr lang="nl-NL" sz="1600" dirty="0">
                <a:solidFill>
                  <a:schemeClr val="tx1"/>
                </a:solidFill>
              </a:rPr>
              <a:t>; 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Promotie:</a:t>
            </a:r>
            <a:r>
              <a:rPr lang="nl-NL" sz="1600" dirty="0">
                <a:solidFill>
                  <a:schemeClr val="tx1"/>
                </a:solidFill>
              </a:rPr>
              <a:t> Evenementen, communicatie, promotie (materiaal), websites </a:t>
            </a:r>
            <a:r>
              <a:rPr lang="nl-NL" sz="1600" dirty="0" err="1">
                <a:solidFill>
                  <a:schemeClr val="tx1"/>
                </a:solidFill>
              </a:rPr>
              <a:t>etc</a:t>
            </a:r>
            <a:r>
              <a:rPr lang="nl-NL" sz="1600" dirty="0">
                <a:solidFill>
                  <a:schemeClr val="tx1"/>
                </a:solidFill>
              </a:rPr>
              <a:t>, sponsoring, YDO;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Wedstrijdsport: </a:t>
            </a:r>
            <a:r>
              <a:rPr lang="nl-NL" sz="1600" dirty="0">
                <a:solidFill>
                  <a:schemeClr val="tx1"/>
                </a:solidFill>
              </a:rPr>
              <a:t>Organisatie competities, Toernooien, Opleiden wedstrijdfunctionarissen, (Junior) Master Circuit, </a:t>
            </a:r>
            <a:r>
              <a:rPr lang="nl-NL" sz="1600" dirty="0" err="1">
                <a:solidFill>
                  <a:schemeClr val="tx1"/>
                </a:solidFill>
              </a:rPr>
              <a:t>Forza</a:t>
            </a:r>
            <a:r>
              <a:rPr lang="nl-NL" sz="1600" dirty="0">
                <a:solidFill>
                  <a:schemeClr val="tx1"/>
                </a:solidFill>
              </a:rPr>
              <a:t> NK, AB Circuit, </a:t>
            </a:r>
            <a:r>
              <a:rPr lang="nl-NL" sz="1600" dirty="0">
                <a:solidFill>
                  <a:srgbClr val="FF0000"/>
                </a:solidFill>
              </a:rPr>
              <a:t>Pilot Noord-Holland/Centrum</a:t>
            </a:r>
            <a:r>
              <a:rPr lang="nl-NL" sz="1600" dirty="0">
                <a:solidFill>
                  <a:schemeClr val="tx1"/>
                </a:solidFill>
              </a:rPr>
              <a:t>;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Topsport: </a:t>
            </a:r>
            <a:r>
              <a:rPr lang="nl-NL" sz="1600" dirty="0">
                <a:solidFill>
                  <a:schemeClr val="tx1"/>
                </a:solidFill>
              </a:rPr>
              <a:t>Nationale selectie, </a:t>
            </a:r>
            <a:r>
              <a:rPr lang="nl-NL" sz="1600" dirty="0" err="1">
                <a:solidFill>
                  <a:schemeClr val="tx1"/>
                </a:solidFill>
              </a:rPr>
              <a:t>RTC’s</a:t>
            </a:r>
            <a:r>
              <a:rPr lang="nl-NL" sz="1600" dirty="0">
                <a:solidFill>
                  <a:schemeClr val="tx1"/>
                </a:solidFill>
              </a:rPr>
              <a:t>, deelname toernooien;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Organisatie:</a:t>
            </a:r>
            <a:r>
              <a:rPr lang="nl-NL" sz="1600" dirty="0">
                <a:solidFill>
                  <a:schemeClr val="tx1"/>
                </a:solidFill>
              </a:rPr>
              <a:t> management bureau en commissies, ondersteuning bestuur, contact met andere bonden, vrijwilligersbeleid + uitvoering;</a:t>
            </a:r>
          </a:p>
          <a:p>
            <a:pPr marL="342900" lvl="0" indent="-342900" eaLnBrk="1" hangingPunct="1">
              <a:buFont typeface="+mj-lt"/>
              <a:buAutoNum type="alphaUcPeriod"/>
            </a:pPr>
            <a:r>
              <a:rPr lang="nl-NL" sz="1600" dirty="0">
                <a:solidFill>
                  <a:schemeClr val="tx2">
                    <a:lumMod val="75000"/>
                  </a:schemeClr>
                </a:solidFill>
              </a:rPr>
              <a:t>Financiën: </a:t>
            </a:r>
            <a:r>
              <a:rPr lang="nl-NL" sz="1600" dirty="0">
                <a:solidFill>
                  <a:schemeClr val="tx1"/>
                </a:solidFill>
              </a:rPr>
              <a:t>Inning contributie, ledenadministratie, verrichten betalingen, opmaken jaarstukken. </a:t>
            </a:r>
          </a:p>
          <a:p>
            <a:pPr marL="0" lvl="0" indent="0" eaLnBrk="1" hangingPunct="1"/>
            <a:endParaRPr lang="nl-NL" sz="1600" dirty="0">
              <a:solidFill>
                <a:schemeClr val="tx1"/>
              </a:solidFill>
            </a:endParaRPr>
          </a:p>
          <a:p>
            <a:pPr marL="0" lvl="0" indent="0" eaLnBrk="1" hangingPunct="1"/>
            <a:r>
              <a:rPr lang="nl-NL" sz="1600" dirty="0">
                <a:solidFill>
                  <a:schemeClr val="tx1"/>
                </a:solidFill>
              </a:rPr>
              <a:t>Naast deze reguliere activiteiten, zullen er zogenoemde focusactiviteiten worden opgepakt om de verandering tot stand te brengen. Deze activiteiten zijn hieronder weergegeven per kerntaak.</a:t>
            </a:r>
          </a:p>
        </p:txBody>
      </p:sp>
      <p:sp>
        <p:nvSpPr>
          <p:cNvPr id="6" name="Tekstballon: ovaal 5">
            <a:extLst>
              <a:ext uri="{FF2B5EF4-FFF2-40B4-BE49-F238E27FC236}">
                <a16:creationId xmlns:a16="http://schemas.microsoft.com/office/drawing/2014/main" xmlns="" id="{0C9D0C73-AD4D-4ED4-BEBC-AE02EAFD5380}"/>
              </a:ext>
            </a:extLst>
          </p:cNvPr>
          <p:cNvSpPr/>
          <p:nvPr/>
        </p:nvSpPr>
        <p:spPr bwMode="auto">
          <a:xfrm>
            <a:off x="7092280" y="143161"/>
            <a:ext cx="1944216" cy="1656184"/>
          </a:xfrm>
          <a:prstGeom prst="wedgeEllipseCallout">
            <a:avLst>
              <a:gd name="adj1" fmla="val -78220"/>
              <a:gd name="adj2" fmla="val 52303"/>
            </a:avLst>
          </a:prstGeom>
          <a:solidFill>
            <a:schemeClr val="accent4">
              <a:alpha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nl-NL" sz="2400" b="0" i="0" u="none" strike="noStrike" cap="none" normalizeH="0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Nieuwe slide</a:t>
            </a:r>
          </a:p>
        </p:txBody>
      </p:sp>
    </p:spTree>
    <p:extLst>
      <p:ext uri="{BB962C8B-B14F-4D97-AF65-F5344CB8AC3E}">
        <p14:creationId xmlns:p14="http://schemas.microsoft.com/office/powerpoint/2010/main" val="134411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kstvak 6"/>
          <p:cNvSpPr txBox="1">
            <a:spLocks noChangeArrowheads="1"/>
          </p:cNvSpPr>
          <p:nvPr/>
        </p:nvSpPr>
        <p:spPr bwMode="auto">
          <a:xfrm>
            <a:off x="431353" y="1628775"/>
            <a:ext cx="8029079" cy="536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Sportparticipatie,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Focusactiviteiten 2018</a:t>
            </a: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Opleidingen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Ontwikkeling en organisatie van opleiding Verenigingstrainer.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Opstellen en uitbrengen Handboek ‘Beginnende Wedstrijdspeler’.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Implementatie deeldiploma’s voor (beginnende) jeugd vanaf seizoen 2018/19.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Jeugd</a:t>
            </a: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chemeClr val="tx1"/>
                </a:solidFill>
              </a:rPr>
              <a:t>Aanbod voor beginnende jeugd: kennismakingsproduct voor kinderen van 4 tot 8 jaar.</a:t>
            </a:r>
          </a:p>
          <a:p>
            <a:pPr>
              <a:spcBef>
                <a:spcPts val="0"/>
              </a:spcBef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Aangepast Badminton</a:t>
            </a: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chemeClr val="tx1"/>
                </a:solidFill>
              </a:rPr>
              <a:t>Starterspakket voor verenigingen voor Aangepast Badminton.</a:t>
            </a:r>
          </a:p>
          <a:p>
            <a:pPr>
              <a:spcBef>
                <a:spcPts val="0"/>
              </a:spcBef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Outdoor badminton</a:t>
            </a:r>
            <a:r>
              <a:rPr lang="nl-NL" sz="1500" dirty="0">
                <a:solidFill>
                  <a:schemeClr val="tx1"/>
                </a:solidFill>
              </a:rPr>
              <a:t/>
            </a:r>
            <a:br>
              <a:rPr lang="nl-NL" sz="1500" dirty="0">
                <a:solidFill>
                  <a:schemeClr val="tx1"/>
                </a:solidFill>
              </a:rPr>
            </a:br>
            <a:r>
              <a:rPr lang="nl-NL" sz="1500" dirty="0">
                <a:solidFill>
                  <a:schemeClr val="tx1"/>
                </a:solidFill>
              </a:rPr>
              <a:t>Samenwerking met BWF en organisatie 1 outdoor evenement.</a:t>
            </a:r>
          </a:p>
          <a:p>
            <a:pPr>
              <a:spcBef>
                <a:spcPts val="0"/>
              </a:spcBef>
              <a:buNone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u="sng" dirty="0">
                <a:solidFill>
                  <a:schemeClr val="tx1"/>
                </a:solidFill>
              </a:rPr>
              <a:t>Overige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Instellen stuurgroep over Andere Verdienmodellen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nl-NL" altLang="nl-NL" sz="1500" dirty="0">
                <a:solidFill>
                  <a:schemeClr val="tx1"/>
                </a:solidFill>
              </a:rPr>
              <a:t>Verbinden van nieuwe partners, sponsors, </a:t>
            </a:r>
            <a:r>
              <a:rPr lang="nl-NL" altLang="nl-NL" sz="1500" dirty="0" err="1">
                <a:solidFill>
                  <a:schemeClr val="tx1"/>
                </a:solidFill>
              </a:rPr>
              <a:t>suppliers</a:t>
            </a:r>
            <a:r>
              <a:rPr lang="nl-NL" altLang="nl-NL" sz="1500" dirty="0">
                <a:solidFill>
                  <a:schemeClr val="tx1"/>
                </a:solidFill>
              </a:rPr>
              <a:t> e.d. 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nl-NL" altLang="nl-NL" sz="1500" dirty="0">
                <a:solidFill>
                  <a:schemeClr val="tx1"/>
                </a:solidFill>
              </a:rPr>
              <a:t>Versterking relatie met huidige partners, sponsors, </a:t>
            </a:r>
            <a:r>
              <a:rPr lang="nl-NL" altLang="nl-NL" sz="1500" dirty="0" err="1">
                <a:solidFill>
                  <a:schemeClr val="tx1"/>
                </a:solidFill>
              </a:rPr>
              <a:t>suppliers</a:t>
            </a:r>
            <a:r>
              <a:rPr lang="nl-NL" altLang="nl-NL" sz="1500" dirty="0">
                <a:solidFill>
                  <a:schemeClr val="tx1"/>
                </a:solidFill>
              </a:rPr>
              <a:t> e.d</a:t>
            </a:r>
            <a:r>
              <a:rPr lang="nl-NL" altLang="nl-NL" sz="1500" strike="sngStrike" dirty="0">
                <a:solidFill>
                  <a:srgbClr val="FF0000"/>
                </a:solidFill>
              </a:rPr>
              <a:t>. </a:t>
            </a:r>
            <a:r>
              <a:rPr lang="nl-NL" altLang="nl-NL" sz="15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/>
            </a:r>
            <a:br>
              <a:rPr lang="nl-NL" sz="1500" b="1" dirty="0">
                <a:solidFill>
                  <a:schemeClr val="tx1"/>
                </a:solidFill>
              </a:rPr>
            </a:br>
            <a:endParaRPr lang="nl-N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8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67544" y="2564904"/>
            <a:ext cx="765576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endParaRPr lang="nl-NL" sz="1500" dirty="0">
              <a:solidFill>
                <a:schemeClr val="tx1"/>
              </a:solidFill>
            </a:endParaRPr>
          </a:p>
        </p:txBody>
      </p:sp>
      <p:sp>
        <p:nvSpPr>
          <p:cNvPr id="6" name="Tekstvak 6">
            <a:extLst>
              <a:ext uri="{FF2B5EF4-FFF2-40B4-BE49-F238E27FC236}">
                <a16:creationId xmlns:a16="http://schemas.microsoft.com/office/drawing/2014/main" xmlns="" id="{D500203A-92A9-4C6E-B475-AB409517B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628775"/>
            <a:ext cx="8029079" cy="314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Sportparticipatie,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Focusactiviteiten 2018</a:t>
            </a:r>
          </a:p>
          <a:p>
            <a:pPr lvl="0"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>Resultaten: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1 opleiding Verenigingstrainer 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&gt;50 afgenomen handboeken ‘Beginnende wedstrijdspeler’.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&gt;25 deelnemende verenigingen aan deeldiploma’s.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5 deelnemende verenigingen aan pilot product voor beginnende jeugd.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Afname AB-starterpakket door minimaal 10 verenigingen.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altLang="nl-NL" sz="1500" dirty="0">
                <a:solidFill>
                  <a:srgbClr val="FFFFFF"/>
                </a:solidFill>
              </a:rPr>
              <a:t>Plan van aanpak ‘Andere verdienmodellen’.</a:t>
            </a:r>
            <a:endParaRPr lang="nl-NL" sz="1500" dirty="0">
              <a:solidFill>
                <a:srgbClr val="FFFFFF"/>
              </a:solidFill>
            </a:endParaRP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3 nieuwe sponsor/</a:t>
            </a:r>
            <a:r>
              <a:rPr lang="nl-NL" sz="1500" dirty="0" err="1">
                <a:solidFill>
                  <a:srgbClr val="FFFFFF"/>
                </a:solidFill>
              </a:rPr>
              <a:t>supplier</a:t>
            </a:r>
            <a:r>
              <a:rPr lang="nl-NL" sz="1500" dirty="0">
                <a:solidFill>
                  <a:srgbClr val="FFFFFF"/>
                </a:solidFill>
              </a:rPr>
              <a:t>-contracten.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1 evenement voor </a:t>
            </a:r>
            <a:r>
              <a:rPr lang="nl-NL" altLang="nl-NL" sz="1500" dirty="0">
                <a:solidFill>
                  <a:srgbClr val="FFFFFF"/>
                </a:solidFill>
              </a:rPr>
              <a:t>huidige partners, sponsors, </a:t>
            </a:r>
            <a:r>
              <a:rPr lang="nl-NL" altLang="nl-NL" sz="1500" dirty="0" err="1">
                <a:solidFill>
                  <a:srgbClr val="FFFFFF"/>
                </a:solidFill>
              </a:rPr>
              <a:t>suppliers</a:t>
            </a:r>
            <a:endParaRPr lang="nl-NL" altLang="nl-NL" sz="1500" dirty="0">
              <a:solidFill>
                <a:srgbClr val="FFFFFF"/>
              </a:solidFill>
            </a:endParaRP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altLang="nl-NL" sz="1500" dirty="0">
                <a:solidFill>
                  <a:srgbClr val="FFFFFF"/>
                </a:solidFill>
              </a:rPr>
              <a:t>overeenkomsten met partners, sponsoren, sup</a:t>
            </a:r>
          </a:p>
          <a:p>
            <a:pPr marL="285750" lvl="0" indent="-285750">
              <a:spcBef>
                <a:spcPts val="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rgbClr val="FFFFFF"/>
                </a:solidFill>
              </a:rPr>
              <a:t>Tevredenheid vrijwilligers over BNL-organisatie wordt beoordeeld met een 7,8 (+0,2).</a:t>
            </a:r>
          </a:p>
        </p:txBody>
      </p:sp>
    </p:spTree>
    <p:extLst>
      <p:ext uri="{BB962C8B-B14F-4D97-AF65-F5344CB8AC3E}">
        <p14:creationId xmlns:p14="http://schemas.microsoft.com/office/powerpoint/2010/main" val="305272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kstvak 6"/>
          <p:cNvSpPr txBox="1">
            <a:spLocks noChangeArrowheads="1"/>
          </p:cNvSpPr>
          <p:nvPr/>
        </p:nvSpPr>
        <p:spPr bwMode="auto">
          <a:xfrm>
            <a:off x="323528" y="1628800"/>
            <a:ext cx="8136904" cy="545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Verenigingsondersteuning,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Focusactiviteiten 2018</a:t>
            </a:r>
            <a:endParaRPr lang="nl-NL" sz="180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Ondersteuning verenigingsbesturen, onder andere door middel van Sportbestuurdersacademie en online platform in samenwerking met andere bonden.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Organiseren clusterbijeenkomsten en masterclasses over de onderwerpen die door verenigingen worden aangegeven via de verenigingsmonitor en de ontmoetingen.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Accommodaties: deelname aan samenwerking bonden om te komen tot een gezamenlijke Accommodatieadviseur voor verenigingen en Gemeenten.</a:t>
            </a:r>
          </a:p>
          <a:p>
            <a:pPr>
              <a:spcBef>
                <a:spcPts val="0"/>
              </a:spcBef>
              <a:buNone/>
            </a:pPr>
            <a:r>
              <a:rPr lang="nl-NL" sz="1500" dirty="0">
                <a:solidFill>
                  <a:schemeClr val="tx1"/>
                </a:solidFill>
              </a:rPr>
              <a:t/>
            </a:r>
            <a:br>
              <a:rPr lang="nl-NL" sz="1500" dirty="0">
                <a:solidFill>
                  <a:schemeClr val="tx1"/>
                </a:solidFill>
              </a:rPr>
            </a:br>
            <a:r>
              <a:rPr lang="nl-NL" sz="1500" b="1" u="sng" dirty="0">
                <a:solidFill>
                  <a:schemeClr val="tx1"/>
                </a:solidFill>
              </a:rPr>
              <a:t>Vrijwilligersbeleid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r>
              <a:rPr lang="nl-NL" sz="1500" dirty="0">
                <a:solidFill>
                  <a:schemeClr val="tx1"/>
                </a:solidFill>
              </a:rPr>
              <a:t>Ondersteuning verenigingen bij vrijwilligersbeleid: hulp bij waardering en werving.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r>
              <a:rPr lang="nl-NL" sz="1500" dirty="0">
                <a:solidFill>
                  <a:schemeClr val="tx1"/>
                </a:solidFill>
              </a:rPr>
              <a:t/>
            </a:r>
            <a:br>
              <a:rPr lang="nl-NL" sz="1500" dirty="0">
                <a:solidFill>
                  <a:schemeClr val="tx1"/>
                </a:solidFill>
              </a:rPr>
            </a:br>
            <a:r>
              <a:rPr lang="nl-NL" sz="1500" b="1" u="sng" dirty="0">
                <a:solidFill>
                  <a:schemeClr val="tx1"/>
                </a:solidFill>
              </a:rPr>
              <a:t>Communicatie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Het versterken van de interne communicatie: landelijke vrijwilligers, afgevaardigden, bondsbestuur, werkorganisatie.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>Resultaten: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&gt; 100 bestuurders/vrijwilligers nemen deel aan workshops </a:t>
            </a:r>
            <a:r>
              <a:rPr lang="nl-NL" sz="1500" dirty="0" err="1">
                <a:solidFill>
                  <a:schemeClr val="tx1"/>
                </a:solidFill>
              </a:rPr>
              <a:t>sportbestuursacademie</a:t>
            </a:r>
            <a:r>
              <a:rPr lang="nl-NL" sz="1500" dirty="0">
                <a:solidFill>
                  <a:schemeClr val="tx1"/>
                </a:solidFill>
              </a:rPr>
              <a:t> en aan Masterclasses Badminton Nederland:.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&gt; 100 verenigingen nemen deel aan clusterbijeenkomsten.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Percentage groeiende lidverenigingen van BNL is met 25% gestegen.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1 Landelijke Vrijwilligersactie voor vrijwilligers van verenigingen. </a:t>
            </a:r>
          </a:p>
          <a:p>
            <a:pPr marL="285750" lvl="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endParaRPr lang="nl-N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6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kstvak 6"/>
          <p:cNvSpPr txBox="1">
            <a:spLocks noChangeArrowheads="1"/>
          </p:cNvSpPr>
          <p:nvPr/>
        </p:nvSpPr>
        <p:spPr bwMode="auto">
          <a:xfrm>
            <a:off x="395536" y="1525455"/>
            <a:ext cx="8064896" cy="499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SzPct val="80000"/>
              <a:buFont typeface="Times" panose="02020603050405020304" pitchFamily="18" charset="0"/>
              <a:buChar char="•"/>
              <a:defRPr sz="3200">
                <a:solidFill>
                  <a:srgbClr val="00408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rgbClr val="00408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rgbClr val="00408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rgbClr val="00408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nl-NL" altLang="nl-NL" sz="2800" b="1" u="sng" dirty="0">
                <a:solidFill>
                  <a:schemeClr val="tx2">
                    <a:lumMod val="75000"/>
                  </a:schemeClr>
                </a:solidFill>
              </a:rPr>
              <a:t>Promotie, </a:t>
            </a:r>
            <a:r>
              <a:rPr lang="nl-NL" altLang="nl-NL" sz="1800" b="1" u="sng" dirty="0">
                <a:solidFill>
                  <a:schemeClr val="tx2">
                    <a:lumMod val="75000"/>
                  </a:schemeClr>
                </a:solidFill>
              </a:rPr>
              <a:t>Focus activiteiten 2018</a:t>
            </a:r>
            <a:endParaRPr lang="nl-NL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Koppelen van directe voordelen aan een lidmaatschap van Badminton Nederland.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Creëren en verder ontwikkelen fan base.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Marketingplan opstellen. 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Vergroten media-aandacht lokaal en regionaal onder ander door middel van ondersteuning  aan verenigingen en landelijk door middel van onze evenementen en topbadminton.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r>
              <a:rPr lang="nl-NL" sz="1500" dirty="0">
                <a:solidFill>
                  <a:schemeClr val="tx1"/>
                </a:solidFill>
              </a:rPr>
              <a:t>Deelname aan activiteiten Nationale Sportweek (NS) en organisatie Week van het Badminton (</a:t>
            </a:r>
            <a:r>
              <a:rPr lang="nl-NL" sz="1500" dirty="0" err="1">
                <a:solidFill>
                  <a:schemeClr val="tx1"/>
                </a:solidFill>
              </a:rPr>
              <a:t>WvhB</a:t>
            </a:r>
            <a:r>
              <a:rPr lang="nl-NL" sz="1500" dirty="0">
                <a:solidFill>
                  <a:schemeClr val="tx1"/>
                </a:solidFill>
              </a:rPr>
              <a:t>).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Tx/>
              <a:buChar char="-"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nl-NL" sz="1500" b="1" dirty="0">
                <a:solidFill>
                  <a:schemeClr val="tx1"/>
                </a:solidFill>
              </a:rPr>
              <a:t>Resultaten: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Minimaal één nieuwe badminton gerelateerd product/dienst wordt exclusief via het loyaliteitsconcept aangeboden.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Drie gerichte fan campagnes.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Marketingplan.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White paper voor mediabeleid verenigingen.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nl-NL" sz="1500" dirty="0">
                <a:solidFill>
                  <a:schemeClr val="tx1"/>
                </a:solidFill>
              </a:rPr>
              <a:t>&gt; 150 deelnemende verenigingen aan activiteiten NS en </a:t>
            </a:r>
            <a:r>
              <a:rPr lang="nl-NL" sz="1500" dirty="0" err="1">
                <a:solidFill>
                  <a:schemeClr val="tx1"/>
                </a:solidFill>
              </a:rPr>
              <a:t>WvhB</a:t>
            </a:r>
            <a:r>
              <a:rPr lang="nl-NL" sz="1500" dirty="0">
                <a:solidFill>
                  <a:schemeClr val="tx1"/>
                </a:solidFill>
              </a:rPr>
              <a:t>:.</a:t>
            </a: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endParaRPr lang="nl-NL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endParaRPr lang="nl-NL" sz="15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  <a:buNone/>
            </a:pPr>
            <a:endParaRPr lang="nl-N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12103"/>
      </p:ext>
    </p:extLst>
  </p:cSld>
  <p:clrMapOvr>
    <a:masterClrMapping/>
  </p:clrMapOvr>
</p:sld>
</file>

<file path=ppt/theme/theme1.xml><?xml version="1.0" encoding="utf-8"?>
<a:theme xmlns:a="http://schemas.openxmlformats.org/drawingml/2006/main" name="BADMIN NBB">
  <a:themeElements>
    <a:clrScheme name="Office Theme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rgbClr val="00408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rgbClr val="00408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BADMIN NBB</Template>
  <TotalTime>79500</TotalTime>
  <Words>1111</Words>
  <Application>Microsoft Office PowerPoint</Application>
  <PresentationFormat>Diavoorstelling (4:3)</PresentationFormat>
  <Paragraphs>238</Paragraphs>
  <Slides>14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Times</vt:lpstr>
      <vt:lpstr>Times New Roman</vt:lpstr>
      <vt:lpstr>Verdana</vt:lpstr>
      <vt:lpstr>Wingdings</vt:lpstr>
      <vt:lpstr>BADMIN NBB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Bram Reudink</dc:creator>
  <cp:lastModifiedBy>Barbara Mura</cp:lastModifiedBy>
  <cp:revision>261</cp:revision>
  <cp:lastPrinted>2015-08-07T07:33:35Z</cp:lastPrinted>
  <dcterms:created xsi:type="dcterms:W3CDTF">2016-01-24T14:47:04Z</dcterms:created>
  <dcterms:modified xsi:type="dcterms:W3CDTF">2018-01-23T08:22:06Z</dcterms:modified>
</cp:coreProperties>
</file>